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76" r:id="rId4"/>
    <p:sldId id="257" r:id="rId5"/>
    <p:sldId id="279" r:id="rId6"/>
    <p:sldId id="277" r:id="rId7"/>
    <p:sldId id="284" r:id="rId8"/>
    <p:sldId id="278" r:id="rId9"/>
    <p:sldId id="258" r:id="rId10"/>
    <p:sldId id="262" r:id="rId11"/>
    <p:sldId id="263" r:id="rId12"/>
    <p:sldId id="264" r:id="rId13"/>
    <p:sldId id="265" r:id="rId14"/>
    <p:sldId id="266" r:id="rId15"/>
    <p:sldId id="282" r:id="rId16"/>
    <p:sldId id="267" r:id="rId17"/>
    <p:sldId id="283" r:id="rId18"/>
    <p:sldId id="274" r:id="rId19"/>
    <p:sldId id="271" r:id="rId20"/>
    <p:sldId id="280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2E6782-03C7-479D-922D-5218D4FA6B99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sv-SE"/>
        </a:p>
      </dgm:t>
    </dgm:pt>
    <dgm:pt modelId="{782B1DB9-AC9F-4B2A-B1FC-574D48F52E90}">
      <dgm:prSet phldrT="[Text]" custT="1"/>
      <dgm:spPr/>
      <dgm:t>
        <a:bodyPr/>
        <a:lstStyle/>
        <a:p>
          <a:r>
            <a:rPr lang="sv-SE" sz="1400" b="1" dirty="0">
              <a:solidFill>
                <a:schemeClr val="tx1"/>
              </a:solidFill>
            </a:rPr>
            <a:t>Process</a:t>
          </a:r>
        </a:p>
      </dgm:t>
    </dgm:pt>
    <dgm:pt modelId="{CBDDC1F1-0DE4-4F30-B0BB-7D13CC80E98C}" type="parTrans" cxnId="{DD2B7F17-BF38-4244-9277-519133352DFD}">
      <dgm:prSet/>
      <dgm:spPr/>
      <dgm:t>
        <a:bodyPr/>
        <a:lstStyle/>
        <a:p>
          <a:endParaRPr lang="sv-SE"/>
        </a:p>
      </dgm:t>
    </dgm:pt>
    <dgm:pt modelId="{A49CE6D4-50A7-4C62-BCEF-13A3AEA5D242}" type="sibTrans" cxnId="{DD2B7F17-BF38-4244-9277-519133352DFD}">
      <dgm:prSet/>
      <dgm:spPr/>
      <dgm:t>
        <a:bodyPr/>
        <a:lstStyle/>
        <a:p>
          <a:endParaRPr lang="sv-SE"/>
        </a:p>
      </dgm:t>
    </dgm:pt>
    <dgm:pt modelId="{10AB5038-FD58-4D88-9A06-230D50B3B7D3}">
      <dgm:prSet phldrT="[Text]" custT="1"/>
      <dgm:spPr/>
      <dgm:t>
        <a:bodyPr/>
        <a:lstStyle/>
        <a:p>
          <a:r>
            <a:rPr lang="sv-SE" sz="1400" b="0">
              <a:solidFill>
                <a:schemeClr val="tx1"/>
              </a:solidFill>
            </a:rPr>
            <a:t>projektansats</a:t>
          </a:r>
        </a:p>
      </dgm:t>
    </dgm:pt>
    <dgm:pt modelId="{83B1A775-08F1-4FA1-99D9-858E1538127C}" type="parTrans" cxnId="{3C87BD63-11B0-4453-AFCC-0B1B1DDA5201}">
      <dgm:prSet/>
      <dgm:spPr/>
      <dgm:t>
        <a:bodyPr/>
        <a:lstStyle/>
        <a:p>
          <a:endParaRPr lang="sv-SE"/>
        </a:p>
      </dgm:t>
    </dgm:pt>
    <dgm:pt modelId="{55B00EAF-61AD-45D5-999C-32DE76E65B0F}" type="sibTrans" cxnId="{3C87BD63-11B0-4453-AFCC-0B1B1DDA5201}">
      <dgm:prSet/>
      <dgm:spPr/>
      <dgm:t>
        <a:bodyPr/>
        <a:lstStyle/>
        <a:p>
          <a:endParaRPr lang="sv-SE"/>
        </a:p>
      </dgm:t>
    </dgm:pt>
    <dgm:pt modelId="{FB4BF53D-52CA-449F-BAFE-EFC3AA326A6B}">
      <dgm:prSet phldrT="[Text]" custT="1"/>
      <dgm:spPr/>
      <dgm:t>
        <a:bodyPr/>
        <a:lstStyle/>
        <a:p>
          <a:r>
            <a:rPr lang="sv-SE" sz="1400" b="0" dirty="0">
              <a:solidFill>
                <a:schemeClr val="tx1"/>
              </a:solidFill>
            </a:rPr>
            <a:t>steg för steg ansats</a:t>
          </a:r>
        </a:p>
      </dgm:t>
    </dgm:pt>
    <dgm:pt modelId="{A3C61E09-19E8-4B70-8EB9-52C438296EDB}" type="parTrans" cxnId="{92AF8D29-6B65-4285-AF68-DE74D188CF06}">
      <dgm:prSet/>
      <dgm:spPr/>
      <dgm:t>
        <a:bodyPr/>
        <a:lstStyle/>
        <a:p>
          <a:endParaRPr lang="sv-SE"/>
        </a:p>
      </dgm:t>
    </dgm:pt>
    <dgm:pt modelId="{DA92D4C9-F4B5-4512-8B6D-FB0E462F07B9}" type="sibTrans" cxnId="{92AF8D29-6B65-4285-AF68-DE74D188CF06}">
      <dgm:prSet/>
      <dgm:spPr/>
      <dgm:t>
        <a:bodyPr/>
        <a:lstStyle/>
        <a:p>
          <a:endParaRPr lang="sv-SE"/>
        </a:p>
      </dgm:t>
    </dgm:pt>
    <dgm:pt modelId="{37614B26-37EE-4D55-8790-C77DB2626AA8}">
      <dgm:prSet phldrT="[Text]" custT="1"/>
      <dgm:spPr/>
      <dgm:t>
        <a:bodyPr/>
        <a:lstStyle/>
        <a:p>
          <a:r>
            <a:rPr lang="sv-SE" sz="1400" b="1" dirty="0">
              <a:solidFill>
                <a:schemeClr val="tx1"/>
              </a:solidFill>
            </a:rPr>
            <a:t>Effekt</a:t>
          </a:r>
        </a:p>
      </dgm:t>
    </dgm:pt>
    <dgm:pt modelId="{C63BF622-25A2-4391-9AC3-6018A1AC41A7}" type="parTrans" cxnId="{8B147796-3504-4367-911B-C34F8C51D1F0}">
      <dgm:prSet/>
      <dgm:spPr/>
      <dgm:t>
        <a:bodyPr/>
        <a:lstStyle/>
        <a:p>
          <a:endParaRPr lang="sv-SE"/>
        </a:p>
      </dgm:t>
    </dgm:pt>
    <dgm:pt modelId="{338C1BE7-742F-4528-8FC3-725A8D910D7A}" type="sibTrans" cxnId="{8B147796-3504-4367-911B-C34F8C51D1F0}">
      <dgm:prSet/>
      <dgm:spPr/>
      <dgm:t>
        <a:bodyPr/>
        <a:lstStyle/>
        <a:p>
          <a:endParaRPr lang="sv-SE"/>
        </a:p>
      </dgm:t>
    </dgm:pt>
    <dgm:pt modelId="{B3466359-D9C4-410B-AFC3-F8CE0485E8F6}">
      <dgm:prSet phldrT="[Text]" custT="1"/>
      <dgm:spPr/>
      <dgm:t>
        <a:bodyPr/>
        <a:lstStyle/>
        <a:p>
          <a:r>
            <a:rPr lang="sv-SE" sz="1400" b="0" dirty="0">
              <a:solidFill>
                <a:schemeClr val="tx1"/>
              </a:solidFill>
            </a:rPr>
            <a:t>begränsad </a:t>
          </a:r>
        </a:p>
      </dgm:t>
    </dgm:pt>
    <dgm:pt modelId="{70CC3D55-1392-4BFA-83EE-0A6035A42503}" type="parTrans" cxnId="{4EE03E75-7F33-4DA0-83CB-B7A8FDFB7E73}">
      <dgm:prSet/>
      <dgm:spPr/>
      <dgm:t>
        <a:bodyPr/>
        <a:lstStyle/>
        <a:p>
          <a:endParaRPr lang="sv-SE"/>
        </a:p>
      </dgm:t>
    </dgm:pt>
    <dgm:pt modelId="{F2BDE0CC-25A4-4E39-A5FF-F7559B35A093}" type="sibTrans" cxnId="{4EE03E75-7F33-4DA0-83CB-B7A8FDFB7E73}">
      <dgm:prSet/>
      <dgm:spPr/>
      <dgm:t>
        <a:bodyPr/>
        <a:lstStyle/>
        <a:p>
          <a:endParaRPr lang="sv-SE"/>
        </a:p>
      </dgm:t>
    </dgm:pt>
    <dgm:pt modelId="{F03F728E-F19A-44B8-9F35-57362AA7DD32}">
      <dgm:prSet phldrT="[Text]" custT="1"/>
      <dgm:spPr/>
      <dgm:t>
        <a:bodyPr/>
        <a:lstStyle/>
        <a:p>
          <a:r>
            <a:rPr lang="sv-SE" sz="1400" b="0" dirty="0">
              <a:solidFill>
                <a:schemeClr val="tx1"/>
              </a:solidFill>
            </a:rPr>
            <a:t>inom några områden</a:t>
          </a:r>
        </a:p>
      </dgm:t>
    </dgm:pt>
    <dgm:pt modelId="{61A13B95-3963-4A78-A2AD-690F2BFC17B2}" type="parTrans" cxnId="{95A2B0D0-4FAC-4C24-95E2-8746F84D8EB3}">
      <dgm:prSet/>
      <dgm:spPr/>
      <dgm:t>
        <a:bodyPr/>
        <a:lstStyle/>
        <a:p>
          <a:endParaRPr lang="sv-SE"/>
        </a:p>
      </dgm:t>
    </dgm:pt>
    <dgm:pt modelId="{91FB490D-7FD1-42F8-9337-639C7B2B0553}" type="sibTrans" cxnId="{95A2B0D0-4FAC-4C24-95E2-8746F84D8EB3}">
      <dgm:prSet/>
      <dgm:spPr/>
      <dgm:t>
        <a:bodyPr/>
        <a:lstStyle/>
        <a:p>
          <a:endParaRPr lang="sv-SE"/>
        </a:p>
      </dgm:t>
    </dgm:pt>
    <dgm:pt modelId="{07050642-2E67-48F8-AC4A-C3ABB31D18C0}">
      <dgm:prSet phldrT="[Text]" custT="1"/>
      <dgm:spPr/>
      <dgm:t>
        <a:bodyPr/>
        <a:lstStyle/>
        <a:p>
          <a:r>
            <a:rPr lang="sv-SE" sz="1400" b="0" dirty="0">
              <a:solidFill>
                <a:schemeClr val="tx1"/>
              </a:solidFill>
            </a:rPr>
            <a:t>kontinuerlig process</a:t>
          </a:r>
        </a:p>
      </dgm:t>
    </dgm:pt>
    <dgm:pt modelId="{3D63F531-C817-40BB-840C-4B4065EE900D}" type="parTrans" cxnId="{27212C45-0105-411C-A5E0-87B1695FA980}">
      <dgm:prSet/>
      <dgm:spPr/>
      <dgm:t>
        <a:bodyPr/>
        <a:lstStyle/>
        <a:p>
          <a:endParaRPr lang="sv-SE"/>
        </a:p>
      </dgm:t>
    </dgm:pt>
    <dgm:pt modelId="{6331E79B-E12F-4572-A138-A909AB21089E}" type="sibTrans" cxnId="{27212C45-0105-411C-A5E0-87B1695FA980}">
      <dgm:prSet/>
      <dgm:spPr/>
      <dgm:t>
        <a:bodyPr/>
        <a:lstStyle/>
        <a:p>
          <a:endParaRPr lang="sv-SE"/>
        </a:p>
      </dgm:t>
    </dgm:pt>
    <dgm:pt modelId="{C6804835-7567-4B4B-BCF9-98ACF098809B}">
      <dgm:prSet phldrT="[Text]" custT="1"/>
      <dgm:spPr/>
      <dgm:t>
        <a:bodyPr/>
        <a:lstStyle/>
        <a:p>
          <a:r>
            <a:rPr lang="sv-SE" sz="1400" b="0" dirty="0">
              <a:solidFill>
                <a:schemeClr val="tx1"/>
              </a:solidFill>
            </a:rPr>
            <a:t>genomsyrar </a:t>
          </a:r>
          <a:r>
            <a:rPr lang="sv-SE" sz="1400" b="0" dirty="0" smtClean="0">
              <a:solidFill>
                <a:schemeClr val="tx1"/>
              </a:solidFill>
            </a:rPr>
            <a:t>företaget/klustret/programmet</a:t>
          </a:r>
          <a:endParaRPr lang="sv-SE" sz="1400" b="0" dirty="0">
            <a:solidFill>
              <a:schemeClr val="tx1"/>
            </a:solidFill>
          </a:endParaRPr>
        </a:p>
      </dgm:t>
    </dgm:pt>
    <dgm:pt modelId="{21211607-7FB2-4179-8C08-8DFE825C0849}" type="parTrans" cxnId="{143FE1D9-4815-4A56-AF61-46400B1A6CEF}">
      <dgm:prSet/>
      <dgm:spPr/>
      <dgm:t>
        <a:bodyPr/>
        <a:lstStyle/>
        <a:p>
          <a:endParaRPr lang="sv-SE"/>
        </a:p>
      </dgm:t>
    </dgm:pt>
    <dgm:pt modelId="{3B621D66-1643-425B-B835-508C9C060F5E}" type="sibTrans" cxnId="{143FE1D9-4815-4A56-AF61-46400B1A6CEF}">
      <dgm:prSet/>
      <dgm:spPr/>
      <dgm:t>
        <a:bodyPr/>
        <a:lstStyle/>
        <a:p>
          <a:endParaRPr lang="sv-SE"/>
        </a:p>
      </dgm:t>
    </dgm:pt>
    <dgm:pt modelId="{704C3126-6E37-4687-A894-E33B68F9CC66}">
      <dgm:prSet phldrT="[Text]" custT="1"/>
      <dgm:spPr/>
      <dgm:t>
        <a:bodyPr/>
        <a:lstStyle/>
        <a:p>
          <a:r>
            <a:rPr lang="sv-SE" sz="1400" dirty="0">
              <a:solidFill>
                <a:schemeClr val="tx1"/>
              </a:solidFill>
            </a:rPr>
            <a:t>integrerad insats</a:t>
          </a:r>
        </a:p>
      </dgm:t>
    </dgm:pt>
    <dgm:pt modelId="{B7A4D0A2-BE60-45FE-896D-FA34EC0F2BB7}">
      <dgm:prSet phldrT="[Text]" custT="1"/>
      <dgm:spPr/>
      <dgm:t>
        <a:bodyPr/>
        <a:lstStyle/>
        <a:p>
          <a:r>
            <a:rPr lang="sv-SE" sz="1400" b="0" dirty="0">
              <a:solidFill>
                <a:schemeClr val="tx1"/>
              </a:solidFill>
            </a:rPr>
            <a:t>insatser inom utvalda områden</a:t>
          </a:r>
        </a:p>
      </dgm:t>
    </dgm:pt>
    <dgm:pt modelId="{88716F58-D6B8-4B89-9D67-7B3A9B6A5E32}">
      <dgm:prSet phldrT="[Text]" custT="1"/>
      <dgm:spPr/>
      <dgm:t>
        <a:bodyPr/>
        <a:lstStyle/>
        <a:p>
          <a:r>
            <a:rPr lang="sv-SE" sz="1400" b="0" dirty="0">
              <a:solidFill>
                <a:schemeClr val="tx1"/>
              </a:solidFill>
            </a:rPr>
            <a:t>fokuserad insats</a:t>
          </a:r>
        </a:p>
      </dgm:t>
    </dgm:pt>
    <dgm:pt modelId="{54E8BC5C-6A37-4EB7-AD6E-2B38A97E1958}">
      <dgm:prSet phldrT="[Text]" custT="1"/>
      <dgm:spPr/>
      <dgm:t>
        <a:bodyPr/>
        <a:lstStyle/>
        <a:p>
          <a:r>
            <a:rPr lang="sv-SE" sz="1400" b="1" dirty="0">
              <a:solidFill>
                <a:schemeClr val="tx1"/>
              </a:solidFill>
            </a:rPr>
            <a:t>Innehåll</a:t>
          </a:r>
        </a:p>
      </dgm:t>
    </dgm:pt>
    <dgm:pt modelId="{C994BDCC-246D-4D73-9973-1EEE1F2CC017}" type="sibTrans" cxnId="{71136B29-3FBE-4A7D-8DCE-9A040DB4B57A}">
      <dgm:prSet/>
      <dgm:spPr/>
      <dgm:t>
        <a:bodyPr/>
        <a:lstStyle/>
        <a:p>
          <a:endParaRPr lang="sv-SE"/>
        </a:p>
      </dgm:t>
    </dgm:pt>
    <dgm:pt modelId="{5CF76DF1-541D-47F9-B98F-2D55B640FCB3}" type="parTrans" cxnId="{71136B29-3FBE-4A7D-8DCE-9A040DB4B57A}">
      <dgm:prSet/>
      <dgm:spPr/>
      <dgm:t>
        <a:bodyPr/>
        <a:lstStyle/>
        <a:p>
          <a:endParaRPr lang="sv-SE"/>
        </a:p>
      </dgm:t>
    </dgm:pt>
    <dgm:pt modelId="{09260FC8-D707-4DE2-B0A1-0988EB2BA25D}" type="sibTrans" cxnId="{80A712EC-0FBC-4BB2-91CC-1508AD855975}">
      <dgm:prSet/>
      <dgm:spPr/>
      <dgm:t>
        <a:bodyPr/>
        <a:lstStyle/>
        <a:p>
          <a:endParaRPr lang="sv-SE"/>
        </a:p>
      </dgm:t>
    </dgm:pt>
    <dgm:pt modelId="{E3D32ECF-B429-4CA0-885E-9376DF144717}" type="parTrans" cxnId="{80A712EC-0FBC-4BB2-91CC-1508AD855975}">
      <dgm:prSet/>
      <dgm:spPr/>
      <dgm:t>
        <a:bodyPr/>
        <a:lstStyle/>
        <a:p>
          <a:endParaRPr lang="sv-SE"/>
        </a:p>
      </dgm:t>
    </dgm:pt>
    <dgm:pt modelId="{760143A6-5AFF-436C-AB33-EA31831CB7F5}" type="sibTrans" cxnId="{989C8EE2-A173-4502-9A36-C1DC5B16FB0F}">
      <dgm:prSet/>
      <dgm:spPr/>
      <dgm:t>
        <a:bodyPr/>
        <a:lstStyle/>
        <a:p>
          <a:endParaRPr lang="sv-SE"/>
        </a:p>
      </dgm:t>
    </dgm:pt>
    <dgm:pt modelId="{F9628F71-4457-4299-A8C9-20876991FBF4}" type="parTrans" cxnId="{989C8EE2-A173-4502-9A36-C1DC5B16FB0F}">
      <dgm:prSet/>
      <dgm:spPr/>
      <dgm:t>
        <a:bodyPr/>
        <a:lstStyle/>
        <a:p>
          <a:endParaRPr lang="sv-SE"/>
        </a:p>
      </dgm:t>
    </dgm:pt>
    <dgm:pt modelId="{2EAF35B5-3AC1-446E-B186-134134AA91DE}" type="sibTrans" cxnId="{39E7C1F1-1D37-4C44-A902-E04B65DED2EA}">
      <dgm:prSet/>
      <dgm:spPr/>
      <dgm:t>
        <a:bodyPr/>
        <a:lstStyle/>
        <a:p>
          <a:endParaRPr lang="sv-SE"/>
        </a:p>
      </dgm:t>
    </dgm:pt>
    <dgm:pt modelId="{059A2656-3E84-485C-AA37-DDE7546ACF60}" type="parTrans" cxnId="{39E7C1F1-1D37-4C44-A902-E04B65DED2EA}">
      <dgm:prSet/>
      <dgm:spPr/>
      <dgm:t>
        <a:bodyPr/>
        <a:lstStyle/>
        <a:p>
          <a:endParaRPr lang="sv-SE"/>
        </a:p>
      </dgm:t>
    </dgm:pt>
    <dgm:pt modelId="{F9B49500-57EC-499A-B808-A224CBCB42D6}" type="pres">
      <dgm:prSet presAssocID="{D02E6782-03C7-479D-922D-5218D4FA6B9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29334860-5981-417D-9B6F-9ACCD5A097F0}" type="pres">
      <dgm:prSet presAssocID="{54E8BC5C-6A37-4EB7-AD6E-2B38A97E1958}" presName="node" presStyleLbl="node1" presStyleIdx="0" presStyleCnt="3" custLinFactNeighborX="-512" custLinFactNeighborY="0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786EF59-A691-4E45-8A85-8418FC816EAB}" type="pres">
      <dgm:prSet presAssocID="{C994BDCC-246D-4D73-9973-1EEE1F2CC017}" presName="sibTrans" presStyleCnt="0"/>
      <dgm:spPr/>
    </dgm:pt>
    <dgm:pt modelId="{B1DAD5C4-ECE9-4463-91C6-DBD2AA7C404E}" type="pres">
      <dgm:prSet presAssocID="{782B1DB9-AC9F-4B2A-B1FC-574D48F52E9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EBA7F54-8DA0-4D51-AC7A-EB85CD6BA6FB}" type="pres">
      <dgm:prSet presAssocID="{A49CE6D4-50A7-4C62-BCEF-13A3AEA5D242}" presName="sibTrans" presStyleCnt="0"/>
      <dgm:spPr/>
    </dgm:pt>
    <dgm:pt modelId="{BC8FC55A-9EB3-4EE1-8C5D-4BBD27BCE148}" type="pres">
      <dgm:prSet presAssocID="{37614B26-37EE-4D55-8790-C77DB2626AA8}" presName="node" presStyleLbl="node1" presStyleIdx="2" presStyleCnt="3" custLinFactNeighborX="3573" custLinFactNeighborY="0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5A2B0D0-4FAC-4C24-95E2-8746F84D8EB3}" srcId="{37614B26-37EE-4D55-8790-C77DB2626AA8}" destId="{F03F728E-F19A-44B8-9F35-57362AA7DD32}" srcOrd="1" destOrd="0" parTransId="{61A13B95-3963-4A78-A2AD-690F2BFC17B2}" sibTransId="{91FB490D-7FD1-42F8-9337-639C7B2B0553}"/>
    <dgm:cxn modelId="{6831FE72-8D27-4824-A457-5405ADD3BD92}" type="presOf" srcId="{10AB5038-FD58-4D88-9A06-230D50B3B7D3}" destId="{B1DAD5C4-ECE9-4463-91C6-DBD2AA7C404E}" srcOrd="0" destOrd="1" presId="urn:microsoft.com/office/officeart/2005/8/layout/hList6"/>
    <dgm:cxn modelId="{EFBB4511-18EB-4706-8D8A-C5EBFA118916}" type="presOf" srcId="{37614B26-37EE-4D55-8790-C77DB2626AA8}" destId="{BC8FC55A-9EB3-4EE1-8C5D-4BBD27BCE148}" srcOrd="0" destOrd="0" presId="urn:microsoft.com/office/officeart/2005/8/layout/hList6"/>
    <dgm:cxn modelId="{4EE03E75-7F33-4DA0-83CB-B7A8FDFB7E73}" srcId="{37614B26-37EE-4D55-8790-C77DB2626AA8}" destId="{B3466359-D9C4-410B-AFC3-F8CE0485E8F6}" srcOrd="0" destOrd="0" parTransId="{70CC3D55-1392-4BFA-83EE-0A6035A42503}" sibTransId="{F2BDE0CC-25A4-4E39-A5FF-F7559B35A093}"/>
    <dgm:cxn modelId="{C88DDF1C-61C4-4446-9EDC-C1FDE10FCB22}" type="presOf" srcId="{54E8BC5C-6A37-4EB7-AD6E-2B38A97E1958}" destId="{29334860-5981-417D-9B6F-9ACCD5A097F0}" srcOrd="0" destOrd="0" presId="urn:microsoft.com/office/officeart/2005/8/layout/hList6"/>
    <dgm:cxn modelId="{A1895EFC-FDBB-42CD-A841-96B25D6DB7A4}" type="presOf" srcId="{F03F728E-F19A-44B8-9F35-57362AA7DD32}" destId="{BC8FC55A-9EB3-4EE1-8C5D-4BBD27BCE148}" srcOrd="0" destOrd="2" presId="urn:microsoft.com/office/officeart/2005/8/layout/hList6"/>
    <dgm:cxn modelId="{27212C45-0105-411C-A5E0-87B1695FA980}" srcId="{782B1DB9-AC9F-4B2A-B1FC-574D48F52E90}" destId="{07050642-2E67-48F8-AC4A-C3ABB31D18C0}" srcOrd="2" destOrd="0" parTransId="{3D63F531-C817-40BB-840C-4B4065EE900D}" sibTransId="{6331E79B-E12F-4572-A138-A909AB21089E}"/>
    <dgm:cxn modelId="{80A712EC-0FBC-4BB2-91CC-1508AD855975}" srcId="{54E8BC5C-6A37-4EB7-AD6E-2B38A97E1958}" destId="{704C3126-6E37-4687-A894-E33B68F9CC66}" srcOrd="2" destOrd="0" parTransId="{E3D32ECF-B429-4CA0-885E-9376DF144717}" sibTransId="{09260FC8-D707-4DE2-B0A1-0988EB2BA25D}"/>
    <dgm:cxn modelId="{5B0CD709-80D8-4AB3-92D7-8A580EF935C9}" type="presOf" srcId="{B7A4D0A2-BE60-45FE-896D-FA34EC0F2BB7}" destId="{29334860-5981-417D-9B6F-9ACCD5A097F0}" srcOrd="0" destOrd="2" presId="urn:microsoft.com/office/officeart/2005/8/layout/hList6"/>
    <dgm:cxn modelId="{B6F71389-05D3-4F7A-AA14-A2B5EA757692}" type="presOf" srcId="{88716F58-D6B8-4B89-9D67-7B3A9B6A5E32}" destId="{29334860-5981-417D-9B6F-9ACCD5A097F0}" srcOrd="0" destOrd="1" presId="urn:microsoft.com/office/officeart/2005/8/layout/hList6"/>
    <dgm:cxn modelId="{8B82486E-B619-49AD-9F95-B90E54C265C9}" type="presOf" srcId="{D02E6782-03C7-479D-922D-5218D4FA6B99}" destId="{F9B49500-57EC-499A-B808-A224CBCB42D6}" srcOrd="0" destOrd="0" presId="urn:microsoft.com/office/officeart/2005/8/layout/hList6"/>
    <dgm:cxn modelId="{720C3BB9-09BD-4840-9439-0EE97D0EBF93}" type="presOf" srcId="{07050642-2E67-48F8-AC4A-C3ABB31D18C0}" destId="{B1DAD5C4-ECE9-4463-91C6-DBD2AA7C404E}" srcOrd="0" destOrd="3" presId="urn:microsoft.com/office/officeart/2005/8/layout/hList6"/>
    <dgm:cxn modelId="{DD2B7F17-BF38-4244-9277-519133352DFD}" srcId="{D02E6782-03C7-479D-922D-5218D4FA6B99}" destId="{782B1DB9-AC9F-4B2A-B1FC-574D48F52E90}" srcOrd="1" destOrd="0" parTransId="{CBDDC1F1-0DE4-4F30-B0BB-7D13CC80E98C}" sibTransId="{A49CE6D4-50A7-4C62-BCEF-13A3AEA5D242}"/>
    <dgm:cxn modelId="{92AF8D29-6B65-4285-AF68-DE74D188CF06}" srcId="{782B1DB9-AC9F-4B2A-B1FC-574D48F52E90}" destId="{FB4BF53D-52CA-449F-BAFE-EFC3AA326A6B}" srcOrd="1" destOrd="0" parTransId="{A3C61E09-19E8-4B70-8EB9-52C438296EDB}" sibTransId="{DA92D4C9-F4B5-4512-8B6D-FB0E462F07B9}"/>
    <dgm:cxn modelId="{39E7C1F1-1D37-4C44-A902-E04B65DED2EA}" srcId="{54E8BC5C-6A37-4EB7-AD6E-2B38A97E1958}" destId="{88716F58-D6B8-4B89-9D67-7B3A9B6A5E32}" srcOrd="0" destOrd="0" parTransId="{059A2656-3E84-485C-AA37-DDE7546ACF60}" sibTransId="{2EAF35B5-3AC1-446E-B186-134134AA91DE}"/>
    <dgm:cxn modelId="{1A2727C5-6E16-4C4E-AE11-BD3885256673}" type="presOf" srcId="{B3466359-D9C4-410B-AFC3-F8CE0485E8F6}" destId="{BC8FC55A-9EB3-4EE1-8C5D-4BBD27BCE148}" srcOrd="0" destOrd="1" presId="urn:microsoft.com/office/officeart/2005/8/layout/hList6"/>
    <dgm:cxn modelId="{9B4CCF55-2FD7-420E-9D24-8EF3073B1F50}" type="presOf" srcId="{C6804835-7567-4B4B-BCF9-98ACF098809B}" destId="{BC8FC55A-9EB3-4EE1-8C5D-4BBD27BCE148}" srcOrd="0" destOrd="3" presId="urn:microsoft.com/office/officeart/2005/8/layout/hList6"/>
    <dgm:cxn modelId="{ADA44E89-C5E6-400F-9E37-BF2BF2455AFF}" type="presOf" srcId="{704C3126-6E37-4687-A894-E33B68F9CC66}" destId="{29334860-5981-417D-9B6F-9ACCD5A097F0}" srcOrd="0" destOrd="3" presId="urn:microsoft.com/office/officeart/2005/8/layout/hList6"/>
    <dgm:cxn modelId="{71136B29-3FBE-4A7D-8DCE-9A040DB4B57A}" srcId="{D02E6782-03C7-479D-922D-5218D4FA6B99}" destId="{54E8BC5C-6A37-4EB7-AD6E-2B38A97E1958}" srcOrd="0" destOrd="0" parTransId="{5CF76DF1-541D-47F9-B98F-2D55B640FCB3}" sibTransId="{C994BDCC-246D-4D73-9973-1EEE1F2CC017}"/>
    <dgm:cxn modelId="{143FE1D9-4815-4A56-AF61-46400B1A6CEF}" srcId="{37614B26-37EE-4D55-8790-C77DB2626AA8}" destId="{C6804835-7567-4B4B-BCF9-98ACF098809B}" srcOrd="2" destOrd="0" parTransId="{21211607-7FB2-4179-8C08-8DFE825C0849}" sibTransId="{3B621D66-1643-425B-B835-508C9C060F5E}"/>
    <dgm:cxn modelId="{989C8EE2-A173-4502-9A36-C1DC5B16FB0F}" srcId="{54E8BC5C-6A37-4EB7-AD6E-2B38A97E1958}" destId="{B7A4D0A2-BE60-45FE-896D-FA34EC0F2BB7}" srcOrd="1" destOrd="0" parTransId="{F9628F71-4457-4299-A8C9-20876991FBF4}" sibTransId="{760143A6-5AFF-436C-AB33-EA31831CB7F5}"/>
    <dgm:cxn modelId="{3C87BD63-11B0-4453-AFCC-0B1B1DDA5201}" srcId="{782B1DB9-AC9F-4B2A-B1FC-574D48F52E90}" destId="{10AB5038-FD58-4D88-9A06-230D50B3B7D3}" srcOrd="0" destOrd="0" parTransId="{83B1A775-08F1-4FA1-99D9-858E1538127C}" sibTransId="{55B00EAF-61AD-45D5-999C-32DE76E65B0F}"/>
    <dgm:cxn modelId="{8569A9CD-58D8-475C-B874-C4AF1112FD19}" type="presOf" srcId="{FB4BF53D-52CA-449F-BAFE-EFC3AA326A6B}" destId="{B1DAD5C4-ECE9-4463-91C6-DBD2AA7C404E}" srcOrd="0" destOrd="2" presId="urn:microsoft.com/office/officeart/2005/8/layout/hList6"/>
    <dgm:cxn modelId="{8B147796-3504-4367-911B-C34F8C51D1F0}" srcId="{D02E6782-03C7-479D-922D-5218D4FA6B99}" destId="{37614B26-37EE-4D55-8790-C77DB2626AA8}" srcOrd="2" destOrd="0" parTransId="{C63BF622-25A2-4391-9AC3-6018A1AC41A7}" sibTransId="{338C1BE7-742F-4528-8FC3-725A8D910D7A}"/>
    <dgm:cxn modelId="{E3E41657-0D32-4E49-B86B-646F7A3C693D}" type="presOf" srcId="{782B1DB9-AC9F-4B2A-B1FC-574D48F52E90}" destId="{B1DAD5C4-ECE9-4463-91C6-DBD2AA7C404E}" srcOrd="0" destOrd="0" presId="urn:microsoft.com/office/officeart/2005/8/layout/hList6"/>
    <dgm:cxn modelId="{CFFBF0B1-39CD-4FC0-A90D-716DBABCB98D}" type="presParOf" srcId="{F9B49500-57EC-499A-B808-A224CBCB42D6}" destId="{29334860-5981-417D-9B6F-9ACCD5A097F0}" srcOrd="0" destOrd="0" presId="urn:microsoft.com/office/officeart/2005/8/layout/hList6"/>
    <dgm:cxn modelId="{F0271B57-97A8-42C2-B234-95166B6E5E14}" type="presParOf" srcId="{F9B49500-57EC-499A-B808-A224CBCB42D6}" destId="{8786EF59-A691-4E45-8A85-8418FC816EAB}" srcOrd="1" destOrd="0" presId="urn:microsoft.com/office/officeart/2005/8/layout/hList6"/>
    <dgm:cxn modelId="{8E2FE467-A916-4C10-8336-CC6F50CE6FFD}" type="presParOf" srcId="{F9B49500-57EC-499A-B808-A224CBCB42D6}" destId="{B1DAD5C4-ECE9-4463-91C6-DBD2AA7C404E}" srcOrd="2" destOrd="0" presId="urn:microsoft.com/office/officeart/2005/8/layout/hList6"/>
    <dgm:cxn modelId="{3397CE76-58B0-4FD2-90FA-AB4794BA293D}" type="presParOf" srcId="{F9B49500-57EC-499A-B808-A224CBCB42D6}" destId="{5EBA7F54-8DA0-4D51-AC7A-EB85CD6BA6FB}" srcOrd="3" destOrd="0" presId="urn:microsoft.com/office/officeart/2005/8/layout/hList6"/>
    <dgm:cxn modelId="{4188D07B-F06E-41F1-B75D-2A78A18A5CB6}" type="presParOf" srcId="{F9B49500-57EC-499A-B808-A224CBCB42D6}" destId="{BC8FC55A-9EB3-4EE1-8C5D-4BBD27BCE14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9E0DF78-6EBC-494D-AFB9-2660010EC387}" type="datetimeFigureOut">
              <a:rPr lang="sv-SE" smtClean="0"/>
              <a:t>2012-08-29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3500CA-A1D0-4678-AA12-5ABE6186A5EE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000" b="1" dirty="0" smtClean="0">
                <a:solidFill>
                  <a:schemeClr val="tx1"/>
                </a:solidFill>
              </a:rPr>
              <a:t>Innovation &amp;  Gender</a:t>
            </a:r>
            <a:endParaRPr lang="sv-SE" sz="4000" b="1" dirty="0">
              <a:solidFill>
                <a:schemeClr val="tx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v-SE" b="1" dirty="0" smtClean="0"/>
              <a:t>Presentation 30 augusti</a:t>
            </a:r>
          </a:p>
          <a:p>
            <a:pPr algn="ctr"/>
            <a:r>
              <a:rPr lang="sv-SE" sz="2000" b="1" i="1" dirty="0"/>
              <a:t>Innovation på lika villkor!</a:t>
            </a:r>
            <a:endParaRPr lang="sv-SE" sz="2000" b="1" i="1" dirty="0" smtClean="0"/>
          </a:p>
          <a:p>
            <a:pPr algn="ctr"/>
            <a:r>
              <a:rPr lang="sv-SE" b="1" dirty="0" smtClean="0"/>
              <a:t>Jönköping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219410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Innovatören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sv-SE" dirty="0" smtClean="0">
                <a:solidFill>
                  <a:schemeClr val="tx1"/>
                </a:solidFill>
              </a:rPr>
              <a:t>färre kvinnor (teknik, patent etc.) ?</a:t>
            </a:r>
          </a:p>
          <a:p>
            <a:pPr marL="365760" lvl="1" indent="0">
              <a:buNone/>
            </a:pPr>
            <a:endParaRPr lang="sv-SE" dirty="0" smtClean="0">
              <a:solidFill>
                <a:schemeClr val="tx1"/>
              </a:solidFill>
            </a:endParaRPr>
          </a:p>
          <a:p>
            <a:pPr lvl="1"/>
            <a:r>
              <a:rPr lang="sv-SE" dirty="0" smtClean="0">
                <a:solidFill>
                  <a:schemeClr val="tx1"/>
                </a:solidFill>
              </a:rPr>
              <a:t>kvinnor har inte samma tillgång till främjandestrukturer eller ekonomiska resurser </a:t>
            </a:r>
          </a:p>
          <a:p>
            <a:pPr marL="365760" lvl="1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lvl="1"/>
            <a:r>
              <a:rPr lang="sv-SE" dirty="0" smtClean="0">
                <a:solidFill>
                  <a:schemeClr val="tx1"/>
                </a:solidFill>
              </a:rPr>
              <a:t>paralleller till bilder av entreprenören/företagaren</a:t>
            </a:r>
          </a:p>
          <a:p>
            <a:pPr lvl="1"/>
            <a:endParaRPr lang="sv-SE" dirty="0" smtClean="0">
              <a:solidFill>
                <a:schemeClr val="tx1"/>
              </a:solidFill>
            </a:endParaRPr>
          </a:p>
          <a:p>
            <a:pPr lvl="1"/>
            <a:r>
              <a:rPr lang="sv-SE" dirty="0">
                <a:solidFill>
                  <a:schemeClr val="tx1"/>
                </a:solidFill>
              </a:rPr>
              <a:t>o</a:t>
            </a:r>
            <a:r>
              <a:rPr lang="sv-SE" dirty="0" smtClean="0">
                <a:solidFill>
                  <a:schemeClr val="tx1"/>
                </a:solidFill>
              </a:rPr>
              <a:t>synliga innovatörer inom t.ex. vård och omsorg 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13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Innovativa team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endParaRPr lang="sv-SE" dirty="0" smtClean="0"/>
          </a:p>
          <a:p>
            <a:pPr lvl="1"/>
            <a:r>
              <a:rPr lang="sv-SE" sz="2900" dirty="0">
                <a:solidFill>
                  <a:schemeClr val="tx1"/>
                </a:solidFill>
              </a:rPr>
              <a:t>p</a:t>
            </a:r>
            <a:r>
              <a:rPr lang="sv-SE" sz="2900" dirty="0" smtClean="0">
                <a:solidFill>
                  <a:schemeClr val="tx1"/>
                </a:solidFill>
              </a:rPr>
              <a:t>aralleller till studier om kreativitet i team</a:t>
            </a:r>
          </a:p>
          <a:p>
            <a:pPr lvl="1"/>
            <a:endParaRPr lang="sv-SE" sz="2900" dirty="0">
              <a:solidFill>
                <a:schemeClr val="tx1"/>
              </a:solidFill>
            </a:endParaRPr>
          </a:p>
          <a:p>
            <a:pPr lvl="1"/>
            <a:r>
              <a:rPr lang="en-US" sz="2900" dirty="0" smtClean="0">
                <a:solidFill>
                  <a:schemeClr val="tx1"/>
                </a:solidFill>
              </a:rPr>
              <a:t>en </a:t>
            </a:r>
            <a:r>
              <a:rPr lang="sv-SE" sz="2900" dirty="0" smtClean="0">
                <a:solidFill>
                  <a:schemeClr val="tx1"/>
                </a:solidFill>
              </a:rPr>
              <a:t>jämn</a:t>
            </a:r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sv-SE" sz="2900" dirty="0" smtClean="0">
                <a:solidFill>
                  <a:schemeClr val="tx1"/>
                </a:solidFill>
              </a:rPr>
              <a:t>könsfördelning i forskningsteam positivt för radikal innovation  </a:t>
            </a:r>
            <a:r>
              <a:rPr lang="sv-SE" sz="2900" b="1" dirty="0" smtClean="0">
                <a:solidFill>
                  <a:schemeClr val="tx1"/>
                </a:solidFill>
              </a:rPr>
              <a:t>*</a:t>
            </a:r>
          </a:p>
          <a:p>
            <a:pPr lvl="1"/>
            <a:endParaRPr lang="sv-SE" sz="2900" dirty="0">
              <a:solidFill>
                <a:schemeClr val="tx1"/>
              </a:solidFill>
            </a:endParaRPr>
          </a:p>
          <a:p>
            <a:pPr lvl="1"/>
            <a:r>
              <a:rPr lang="sv-SE" sz="2900" dirty="0" smtClean="0">
                <a:solidFill>
                  <a:schemeClr val="tx1"/>
                </a:solidFill>
              </a:rPr>
              <a:t>en jämn könsfördelning i team positivt för innovation både vad gäller individers förmåga och teamets förmåga  </a:t>
            </a:r>
            <a:r>
              <a:rPr lang="sv-SE" sz="2900" b="1" dirty="0" smtClean="0">
                <a:solidFill>
                  <a:schemeClr val="tx1"/>
                </a:solidFill>
              </a:rPr>
              <a:t>**</a:t>
            </a:r>
          </a:p>
          <a:p>
            <a:pPr marL="365760" lvl="1" indent="0">
              <a:buNone/>
            </a:pPr>
            <a:endParaRPr lang="sv-SE" dirty="0" smtClean="0">
              <a:solidFill>
                <a:schemeClr val="tx1"/>
              </a:solidFill>
            </a:endParaRPr>
          </a:p>
          <a:p>
            <a:pPr marL="365760" lvl="1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pPr marL="365760" lvl="1" indent="0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* </a:t>
            </a:r>
            <a:r>
              <a:rPr lang="sv-SE" sz="2000" dirty="0" err="1" smtClean="0">
                <a:solidFill>
                  <a:schemeClr val="tx1"/>
                </a:solidFill>
              </a:rPr>
              <a:t>Díaz</a:t>
            </a:r>
            <a:r>
              <a:rPr lang="sv-SE" sz="2000" dirty="0" smtClean="0">
                <a:solidFill>
                  <a:schemeClr val="tx1"/>
                </a:solidFill>
              </a:rPr>
              <a:t>-García </a:t>
            </a:r>
            <a:r>
              <a:rPr lang="sv-SE" sz="2000" dirty="0">
                <a:solidFill>
                  <a:schemeClr val="tx1"/>
                </a:solidFill>
              </a:rPr>
              <a:t>et </a:t>
            </a:r>
            <a:r>
              <a:rPr lang="sv-SE" sz="2000" dirty="0" smtClean="0">
                <a:solidFill>
                  <a:schemeClr val="tx1"/>
                </a:solidFill>
              </a:rPr>
              <a:t>al ( </a:t>
            </a:r>
            <a:r>
              <a:rPr lang="sv-SE" sz="2000" dirty="0">
                <a:solidFill>
                  <a:schemeClr val="tx1"/>
                </a:solidFill>
              </a:rPr>
              <a:t>2012) </a:t>
            </a:r>
            <a:endParaRPr lang="sv-SE" sz="2000" dirty="0" smtClean="0">
              <a:solidFill>
                <a:schemeClr val="tx1"/>
              </a:solidFill>
            </a:endParaRPr>
          </a:p>
          <a:p>
            <a:pPr marL="365760" lvl="1" indent="0">
              <a:buNone/>
            </a:pPr>
            <a:r>
              <a:rPr lang="sv-SE" sz="2000" dirty="0" smtClean="0">
                <a:solidFill>
                  <a:schemeClr val="tx1"/>
                </a:solidFill>
              </a:rPr>
              <a:t>**Turner (2009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en-US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3692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Innovativa organisationer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/>
            <a:r>
              <a:rPr lang="sv-SE" dirty="0">
                <a:solidFill>
                  <a:schemeClr val="tx1"/>
                </a:solidFill>
              </a:rPr>
              <a:t>paralleller till </a:t>
            </a:r>
            <a:r>
              <a:rPr lang="sv-SE" dirty="0" smtClean="0">
                <a:solidFill>
                  <a:schemeClr val="tx1"/>
                </a:solidFill>
              </a:rPr>
              <a:t>genus och organisation</a:t>
            </a:r>
          </a:p>
          <a:p>
            <a:pPr marL="342900" lvl="1"/>
            <a:endParaRPr lang="sv-SE" dirty="0">
              <a:solidFill>
                <a:schemeClr val="tx1"/>
              </a:solidFill>
            </a:endParaRPr>
          </a:p>
          <a:p>
            <a:pPr marL="342900" lvl="1"/>
            <a:r>
              <a:rPr lang="sv-SE" dirty="0">
                <a:solidFill>
                  <a:schemeClr val="tx1"/>
                </a:solidFill>
              </a:rPr>
              <a:t>p</a:t>
            </a:r>
            <a:r>
              <a:rPr lang="sv-SE" dirty="0" smtClean="0">
                <a:solidFill>
                  <a:schemeClr val="tx1"/>
                </a:solidFill>
              </a:rPr>
              <a:t>aralleller till jämn könsfördelning på ledande positioner och tillväxt i företag </a:t>
            </a:r>
          </a:p>
          <a:p>
            <a:pPr marL="342900" lvl="1"/>
            <a:endParaRPr lang="sv-SE" b="1" dirty="0">
              <a:solidFill>
                <a:schemeClr val="tx1"/>
              </a:solidFill>
            </a:endParaRPr>
          </a:p>
          <a:p>
            <a:r>
              <a:rPr lang="sv-SE" sz="2200" dirty="0" smtClean="0">
                <a:solidFill>
                  <a:schemeClr val="tx1"/>
                </a:solidFill>
              </a:rPr>
              <a:t>ett område som uppmärksammats av </a:t>
            </a:r>
            <a:r>
              <a:rPr lang="sv-SE" sz="2200" dirty="0" err="1" smtClean="0">
                <a:solidFill>
                  <a:schemeClr val="tx1"/>
                </a:solidFill>
              </a:rPr>
              <a:t>Vinnova</a:t>
            </a:r>
            <a:endParaRPr lang="sv-SE" sz="2200" dirty="0" smtClean="0">
              <a:solidFill>
                <a:schemeClr val="tx1"/>
              </a:solidFill>
            </a:endParaRPr>
          </a:p>
          <a:p>
            <a:endParaRPr lang="sv-SE" sz="2200" dirty="0" smtClean="0">
              <a:solidFill>
                <a:schemeClr val="tx1"/>
              </a:solidFill>
            </a:endParaRPr>
          </a:p>
          <a:p>
            <a:r>
              <a:rPr lang="sv-SE" sz="2200" dirty="0" smtClean="0">
                <a:solidFill>
                  <a:schemeClr val="tx1"/>
                </a:solidFill>
              </a:rPr>
              <a:t>få studier som liknar den danska studien med ca 1700 företag</a:t>
            </a:r>
          </a:p>
          <a:p>
            <a:endParaRPr lang="sv-SE" b="1" dirty="0"/>
          </a:p>
          <a:p>
            <a:endParaRPr lang="sv-SE" b="1" dirty="0" smtClean="0"/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88584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Horisontell segregering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Innovation i områden där många kvinnor är verksamma 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Innovation inom områden där få kvinnor är verksamma 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93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Kluster</a:t>
            </a:r>
            <a:endParaRPr lang="sv-SE" sz="3600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sz="2600" dirty="0" smtClean="0">
                <a:solidFill>
                  <a:schemeClr val="tx1"/>
                </a:solidFill>
              </a:rPr>
              <a:t>Extra resurser för att integrera ett jämställdhetsperspektiv (yttre drivkrafter) </a:t>
            </a:r>
          </a:p>
          <a:p>
            <a:endParaRPr lang="sv-SE" sz="2600" dirty="0">
              <a:solidFill>
                <a:schemeClr val="tx1"/>
              </a:solidFill>
            </a:endParaRPr>
          </a:p>
          <a:p>
            <a:r>
              <a:rPr lang="sv-SE" sz="2600" dirty="0" smtClean="0">
                <a:solidFill>
                  <a:schemeClr val="tx1"/>
                </a:solidFill>
              </a:rPr>
              <a:t>Rekrytera </a:t>
            </a:r>
            <a:r>
              <a:rPr lang="sv-SE" sz="2600" dirty="0">
                <a:solidFill>
                  <a:schemeClr val="tx1"/>
                </a:solidFill>
              </a:rPr>
              <a:t>och behålla personal </a:t>
            </a:r>
            <a:r>
              <a:rPr lang="sv-SE" sz="2600" dirty="0" smtClean="0">
                <a:solidFill>
                  <a:schemeClr val="tx1"/>
                </a:solidFill>
              </a:rPr>
              <a:t>(yttre drivkrafter) </a:t>
            </a:r>
          </a:p>
          <a:p>
            <a:endParaRPr lang="sv-SE" sz="2600" dirty="0">
              <a:solidFill>
                <a:schemeClr val="tx1"/>
              </a:solidFill>
            </a:endParaRPr>
          </a:p>
          <a:p>
            <a:r>
              <a:rPr lang="sv-SE" sz="2600" dirty="0" smtClean="0">
                <a:solidFill>
                  <a:schemeClr val="tx1"/>
                </a:solidFill>
              </a:rPr>
              <a:t>Ökade kunskaper om olika (konsument</a:t>
            </a:r>
            <a:r>
              <a:rPr lang="sv-SE" sz="2600" dirty="0">
                <a:solidFill>
                  <a:schemeClr val="tx1"/>
                </a:solidFill>
              </a:rPr>
              <a:t>) marknader.</a:t>
            </a:r>
          </a:p>
          <a:p>
            <a:endParaRPr lang="sv-SE" sz="2600" dirty="0" smtClean="0">
              <a:solidFill>
                <a:schemeClr val="tx1"/>
              </a:solidFill>
            </a:endParaRPr>
          </a:p>
          <a:p>
            <a:r>
              <a:rPr lang="sv-SE" sz="2600" dirty="0" smtClean="0">
                <a:solidFill>
                  <a:schemeClr val="tx1"/>
                </a:solidFill>
              </a:rPr>
              <a:t>Varumärke </a:t>
            </a:r>
            <a:endParaRPr lang="sv-SE" sz="2600" dirty="0">
              <a:solidFill>
                <a:schemeClr val="tx1"/>
              </a:solidFill>
            </a:endParaRPr>
          </a:p>
          <a:p>
            <a:endParaRPr lang="sv-SE" sz="2600" dirty="0" smtClean="0">
              <a:solidFill>
                <a:schemeClr val="tx1"/>
              </a:solidFill>
            </a:endParaRPr>
          </a:p>
          <a:p>
            <a:r>
              <a:rPr lang="sv-SE" sz="2600" dirty="0" smtClean="0">
                <a:solidFill>
                  <a:schemeClr val="tx1"/>
                </a:solidFill>
              </a:rPr>
              <a:t>Samarbete </a:t>
            </a:r>
            <a:r>
              <a:rPr lang="sv-SE" sz="2600" dirty="0">
                <a:solidFill>
                  <a:schemeClr val="tx1"/>
                </a:solidFill>
              </a:rPr>
              <a:t>med genusforskare </a:t>
            </a:r>
            <a:r>
              <a:rPr lang="sv-SE" sz="2600" dirty="0" smtClean="0">
                <a:solidFill>
                  <a:schemeClr val="tx1"/>
                </a:solidFill>
              </a:rPr>
              <a:t>för att </a:t>
            </a:r>
            <a:r>
              <a:rPr lang="sv-SE" sz="2600" dirty="0">
                <a:solidFill>
                  <a:schemeClr val="tx1"/>
                </a:solidFill>
              </a:rPr>
              <a:t>öka kapaciteten </a:t>
            </a:r>
            <a:r>
              <a:rPr lang="sv-SE" sz="2600" dirty="0" smtClean="0">
                <a:solidFill>
                  <a:schemeClr val="tx1"/>
                </a:solidFill>
              </a:rPr>
              <a:t>att </a:t>
            </a:r>
            <a:r>
              <a:rPr lang="sv-SE" sz="2600" dirty="0">
                <a:solidFill>
                  <a:schemeClr val="tx1"/>
                </a:solidFill>
              </a:rPr>
              <a:t>absorbera ny </a:t>
            </a:r>
            <a:r>
              <a:rPr lang="sv-SE" sz="2600" dirty="0" smtClean="0">
                <a:solidFill>
                  <a:schemeClr val="tx1"/>
                </a:solidFill>
              </a:rPr>
              <a:t>kunskap </a:t>
            </a:r>
          </a:p>
          <a:p>
            <a:endParaRPr lang="sv-SE" sz="2600" dirty="0" smtClean="0">
              <a:solidFill>
                <a:schemeClr val="tx1"/>
              </a:solidFill>
            </a:endParaRPr>
          </a:p>
          <a:p>
            <a:r>
              <a:rPr lang="sv-SE" sz="2600" dirty="0" smtClean="0">
                <a:solidFill>
                  <a:schemeClr val="tx1"/>
                </a:solidFill>
              </a:rPr>
              <a:t>Jämställdhet strategiskt mål (inre drivkrafter – endast i enskilda företag)</a:t>
            </a:r>
          </a:p>
          <a:p>
            <a:endParaRPr lang="sv-SE" sz="2600" dirty="0" smtClean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68181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chemeClr val="tx1"/>
                </a:solidFill>
              </a:rPr>
              <a:t>Analysmodell för företag, kluster och policy</a:t>
            </a:r>
            <a:endParaRPr lang="sv-SE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807066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7359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Innovationssystem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dirty="0" err="1" smtClean="0">
                <a:solidFill>
                  <a:schemeClr val="tx1"/>
                </a:solidFill>
              </a:rPr>
              <a:t>Quadruple</a:t>
            </a:r>
            <a:r>
              <a:rPr lang="sv-SE" dirty="0" smtClean="0">
                <a:solidFill>
                  <a:schemeClr val="tx1"/>
                </a:solidFill>
              </a:rPr>
              <a:t> Helix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pPr lvl="1"/>
            <a:r>
              <a:rPr lang="sv-SE" dirty="0" smtClean="0">
                <a:solidFill>
                  <a:schemeClr val="tx1"/>
                </a:solidFill>
              </a:rPr>
              <a:t>Kritisk granskning av modeller och svagheter i (könsblinda) system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pPr lvl="1"/>
            <a:r>
              <a:rPr lang="sv-SE" dirty="0" smtClean="0">
                <a:solidFill>
                  <a:schemeClr val="tx1"/>
                </a:solidFill>
              </a:rPr>
              <a:t>Genusmedvetna innovationssystem (</a:t>
            </a:r>
            <a:r>
              <a:rPr lang="sv-SE" dirty="0" err="1" smtClean="0">
                <a:solidFill>
                  <a:schemeClr val="tx1"/>
                </a:solidFill>
              </a:rPr>
              <a:t>Vinnova</a:t>
            </a:r>
            <a:r>
              <a:rPr lang="sv-SE" dirty="0" smtClean="0">
                <a:solidFill>
                  <a:schemeClr val="tx1"/>
                </a:solidFill>
              </a:rPr>
              <a:t> finansierat projekt) 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56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tx1"/>
                </a:solidFill>
              </a:rPr>
              <a:t>Innovationspolitik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Olika insatser (t.ex. riktade medel för kvinnors innovation)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Resursfördelning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pPr marL="342900" lvl="1"/>
            <a:r>
              <a:rPr lang="sv-SE" dirty="0" smtClean="0">
                <a:solidFill>
                  <a:schemeClr val="tx1"/>
                </a:solidFill>
              </a:rPr>
              <a:t>Granskning av svagheter </a:t>
            </a:r>
            <a:r>
              <a:rPr lang="sv-SE" dirty="0">
                <a:solidFill>
                  <a:schemeClr val="tx1"/>
                </a:solidFill>
              </a:rPr>
              <a:t>i (</a:t>
            </a:r>
            <a:r>
              <a:rPr lang="sv-SE" dirty="0" smtClean="0">
                <a:solidFill>
                  <a:schemeClr val="tx1"/>
                </a:solidFill>
              </a:rPr>
              <a:t>könsblind)politik 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Regional tillväxt(politik) 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063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800" b="1" dirty="0" smtClean="0">
                <a:solidFill>
                  <a:schemeClr val="tx1"/>
                </a:solidFill>
              </a:rPr>
              <a:t>3. Utmaningar för den svenska innovationsagendan </a:t>
            </a:r>
            <a:endParaRPr lang="sv-S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727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6 utmaningar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sv-SE" sz="2600" b="1" dirty="0">
                <a:solidFill>
                  <a:schemeClr val="tx1"/>
                </a:solidFill>
              </a:rPr>
              <a:t>Hur gå från </a:t>
            </a:r>
            <a:r>
              <a:rPr lang="sv-SE" sz="2600" b="1" dirty="0" smtClean="0">
                <a:solidFill>
                  <a:schemeClr val="tx1"/>
                </a:solidFill>
              </a:rPr>
              <a:t>teoriska diskussioner om till </a:t>
            </a:r>
            <a:r>
              <a:rPr lang="sv-SE" sz="2600" b="1" dirty="0">
                <a:solidFill>
                  <a:schemeClr val="tx1"/>
                </a:solidFill>
              </a:rPr>
              <a:t>en praktik för </a:t>
            </a:r>
            <a:r>
              <a:rPr lang="sv-SE" sz="2600" b="1" dirty="0" smtClean="0">
                <a:solidFill>
                  <a:schemeClr val="tx1"/>
                </a:solidFill>
              </a:rPr>
              <a:t>innovation som en icke-linjär process? </a:t>
            </a:r>
          </a:p>
          <a:p>
            <a:pPr marL="525780" indent="-457200">
              <a:buFont typeface="+mj-lt"/>
              <a:buAutoNum type="arabicPeriod"/>
            </a:pPr>
            <a:endParaRPr lang="sv-SE" sz="2600" b="1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sv-SE" sz="2600" b="1" dirty="0">
                <a:solidFill>
                  <a:schemeClr val="tx1"/>
                </a:solidFill>
              </a:rPr>
              <a:t>Hur gå från teori till praktik för </a:t>
            </a:r>
            <a:r>
              <a:rPr lang="sv-SE" sz="2600" b="1" dirty="0" smtClean="0">
                <a:solidFill>
                  <a:schemeClr val="tx1"/>
                </a:solidFill>
              </a:rPr>
              <a:t>att främja tjänsteinnovation? </a:t>
            </a:r>
          </a:p>
          <a:p>
            <a:pPr marL="525780" indent="-457200">
              <a:buFont typeface="+mj-lt"/>
              <a:buAutoNum type="arabicPeriod"/>
            </a:pPr>
            <a:endParaRPr lang="sv-SE" sz="2600" b="1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sv-SE" sz="2600" b="1" dirty="0">
                <a:solidFill>
                  <a:schemeClr val="tx1"/>
                </a:solidFill>
              </a:rPr>
              <a:t>Hur </a:t>
            </a:r>
            <a:r>
              <a:rPr lang="sv-SE" sz="2600" b="1" dirty="0" smtClean="0">
                <a:solidFill>
                  <a:schemeClr val="tx1"/>
                </a:solidFill>
              </a:rPr>
              <a:t>stimulera brukardriven </a:t>
            </a:r>
            <a:r>
              <a:rPr lang="sv-SE" sz="2600" b="1" dirty="0">
                <a:solidFill>
                  <a:schemeClr val="tx1"/>
                </a:solidFill>
              </a:rPr>
              <a:t>innovation</a:t>
            </a:r>
            <a:r>
              <a:rPr lang="sv-SE" sz="2600" b="1" dirty="0" smtClean="0">
                <a:solidFill>
                  <a:schemeClr val="tx1"/>
                </a:solidFill>
              </a:rPr>
              <a:t>?</a:t>
            </a:r>
          </a:p>
          <a:p>
            <a:pPr marL="525780" indent="-457200">
              <a:buFont typeface="+mj-lt"/>
              <a:buAutoNum type="arabicPeriod"/>
            </a:pPr>
            <a:endParaRPr lang="sv-SE" sz="2600" b="1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sv-SE" sz="2600" b="1" dirty="0">
                <a:solidFill>
                  <a:schemeClr val="tx1"/>
                </a:solidFill>
              </a:rPr>
              <a:t>Hur omfördela </a:t>
            </a:r>
            <a:r>
              <a:rPr lang="sv-SE" sz="2600" b="1" dirty="0" smtClean="0">
                <a:solidFill>
                  <a:schemeClr val="tx1"/>
                </a:solidFill>
              </a:rPr>
              <a:t>resurser för att främja innovation i fler näringar? (exempelvis turistnäringen) </a:t>
            </a:r>
          </a:p>
          <a:p>
            <a:pPr marL="525780" indent="-457200">
              <a:buFont typeface="+mj-lt"/>
              <a:buAutoNum type="arabicPeriod"/>
            </a:pPr>
            <a:endParaRPr lang="sv-SE" sz="2600" b="1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sv-SE" sz="2600" b="1" dirty="0">
                <a:solidFill>
                  <a:schemeClr val="tx1"/>
                </a:solidFill>
              </a:rPr>
              <a:t>Hur </a:t>
            </a:r>
            <a:r>
              <a:rPr lang="sv-SE" sz="2600" b="1" dirty="0" smtClean="0">
                <a:solidFill>
                  <a:schemeClr val="tx1"/>
                </a:solidFill>
              </a:rPr>
              <a:t>främja en innovationspolitik som baseras på evidens inom forskningen?</a:t>
            </a:r>
          </a:p>
          <a:p>
            <a:pPr marL="525780" indent="-457200">
              <a:buFont typeface="+mj-lt"/>
              <a:buAutoNum type="arabicPeriod"/>
            </a:pPr>
            <a:endParaRPr lang="sv-SE" sz="2600" b="1" dirty="0" smtClean="0">
              <a:solidFill>
                <a:schemeClr val="tx1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sv-SE" sz="2600" b="1" dirty="0">
                <a:solidFill>
                  <a:schemeClr val="tx1"/>
                </a:solidFill>
              </a:rPr>
              <a:t>Hur gå från </a:t>
            </a:r>
            <a:r>
              <a:rPr lang="sv-SE" sz="2600" b="1" dirty="0" smtClean="0">
                <a:solidFill>
                  <a:schemeClr val="tx1"/>
                </a:solidFill>
              </a:rPr>
              <a:t>genus/jämställdhet som </a:t>
            </a:r>
            <a:r>
              <a:rPr lang="sv-SE" sz="2600" b="1" dirty="0">
                <a:solidFill>
                  <a:schemeClr val="tx1"/>
                </a:solidFill>
              </a:rPr>
              <a:t>”kosmetika” till drivkraft för innovation ? </a:t>
            </a:r>
          </a:p>
          <a:p>
            <a:pPr marL="525780" indent="-457200">
              <a:buFont typeface="+mj-lt"/>
              <a:buAutoNum type="arabicPeriod"/>
            </a:pPr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endParaRPr lang="sv-SE" b="1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751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Innehåll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811530" indent="-742950">
              <a:buFont typeface="+mj-lt"/>
              <a:buAutoNum type="arabicPeriod"/>
            </a:pPr>
            <a:r>
              <a:rPr lang="sv-SE" sz="3200" dirty="0" smtClean="0">
                <a:solidFill>
                  <a:schemeClr val="tx1"/>
                </a:solidFill>
              </a:rPr>
              <a:t>En internationell utblick</a:t>
            </a:r>
          </a:p>
          <a:p>
            <a:pPr marL="811530" indent="-742950">
              <a:buFont typeface="+mj-lt"/>
              <a:buAutoNum type="arabicPeriod"/>
            </a:pPr>
            <a:r>
              <a:rPr lang="sv-SE" sz="3200" dirty="0" smtClean="0">
                <a:solidFill>
                  <a:schemeClr val="tx1"/>
                </a:solidFill>
              </a:rPr>
              <a:t>Hur tolkas Innovation &amp; Gender?</a:t>
            </a:r>
          </a:p>
          <a:p>
            <a:pPr marL="811530" indent="-742950">
              <a:buFont typeface="+mj-lt"/>
              <a:buAutoNum type="arabicPeriod"/>
            </a:pPr>
            <a:r>
              <a:rPr lang="sv-SE" sz="3200" dirty="0" smtClean="0">
                <a:solidFill>
                  <a:schemeClr val="tx1"/>
                </a:solidFill>
              </a:rPr>
              <a:t>Utmaningar för den svenska innovationsagenda</a:t>
            </a:r>
            <a:r>
              <a:rPr lang="sv-SE" sz="3600" dirty="0" smtClean="0">
                <a:solidFill>
                  <a:schemeClr val="tx1"/>
                </a:solidFill>
              </a:rPr>
              <a:t>n </a:t>
            </a:r>
            <a:endParaRPr lang="sv-SE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841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tx1"/>
                </a:solidFill>
              </a:rPr>
              <a:t>Referenser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err="1" smtClean="0"/>
              <a:t>Østergaard</a:t>
            </a:r>
            <a:r>
              <a:rPr lang="sv-SE" dirty="0" smtClean="0"/>
              <a:t> (2008) </a:t>
            </a:r>
            <a:r>
              <a:rPr lang="en-US" i="1" dirty="0" smtClean="0"/>
              <a:t>Does employee diversity leas to innovation</a:t>
            </a:r>
            <a:r>
              <a:rPr lang="en-US" i="1" dirty="0"/>
              <a:t>? </a:t>
            </a:r>
            <a:r>
              <a:rPr lang="en-US" dirty="0"/>
              <a:t>Danish Research Unit for Industrial </a:t>
            </a:r>
            <a:r>
              <a:rPr lang="en-US" dirty="0" smtClean="0"/>
              <a:t>Dynamics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sv-SE" dirty="0" err="1" smtClean="0"/>
              <a:t>Malhotra</a:t>
            </a:r>
            <a:r>
              <a:rPr lang="sv-SE" dirty="0" smtClean="0"/>
              <a:t> </a:t>
            </a:r>
            <a:r>
              <a:rPr lang="sv-SE" dirty="0"/>
              <a:t>et al (2009</a:t>
            </a:r>
            <a:r>
              <a:rPr lang="sv-SE" dirty="0" smtClean="0"/>
              <a:t>) </a:t>
            </a:r>
            <a:r>
              <a:rPr lang="pt-BR" i="1" dirty="0" smtClean="0"/>
              <a:t>Innovation for women´s empowerment and gender equality</a:t>
            </a:r>
            <a:r>
              <a:rPr lang="pt-BR" dirty="0" smtClean="0"/>
              <a:t>. </a:t>
            </a:r>
            <a:r>
              <a:rPr lang="en-US" dirty="0"/>
              <a:t>International Center for Research </a:t>
            </a:r>
            <a:r>
              <a:rPr lang="en-US" dirty="0" smtClean="0"/>
              <a:t>on Women </a:t>
            </a:r>
            <a:r>
              <a:rPr lang="en-US" dirty="0"/>
              <a:t>(ICRW</a:t>
            </a:r>
            <a:r>
              <a:rPr lang="en-US" dirty="0" smtClean="0"/>
              <a:t>)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pt-BR" dirty="0" smtClean="0"/>
              <a:t>Díaz-García</a:t>
            </a:r>
            <a:r>
              <a:rPr lang="pt-BR" dirty="0"/>
              <a:t> </a:t>
            </a:r>
            <a:r>
              <a:rPr lang="pt-BR" dirty="0" smtClean="0"/>
              <a:t>et al (2012</a:t>
            </a:r>
            <a:r>
              <a:rPr lang="pt-BR" dirty="0"/>
              <a:t>) </a:t>
            </a:r>
            <a:r>
              <a:rPr lang="pt-BR" i="1" dirty="0"/>
              <a:t>Gender diversity within R&amp;D teams: its impact on radicalness of innovation. </a:t>
            </a:r>
            <a:r>
              <a:rPr lang="pt-BR" dirty="0"/>
              <a:t>Innovation: Management, Policy &amp; </a:t>
            </a:r>
            <a:r>
              <a:rPr lang="pt-BR" dirty="0" smtClean="0"/>
              <a:t>Practice</a:t>
            </a:r>
          </a:p>
          <a:p>
            <a:pPr marL="68580" indent="0">
              <a:buNone/>
            </a:pPr>
            <a:endParaRPr lang="pt-BR" dirty="0"/>
          </a:p>
          <a:p>
            <a:r>
              <a:rPr lang="pt-BR" dirty="0"/>
              <a:t>Turner (2009) </a:t>
            </a:r>
            <a:r>
              <a:rPr lang="pt-BR" i="1" dirty="0"/>
              <a:t>Gender diversity and innovative performance</a:t>
            </a:r>
            <a:r>
              <a:rPr lang="pt-BR" dirty="0"/>
              <a:t>. Journal International Journal of Innovation and Sustainable Development, Vol. 4, No. 2, Sep, 2011, 123-134 </a:t>
            </a:r>
          </a:p>
          <a:p>
            <a:endParaRPr lang="pt-BR" dirty="0"/>
          </a:p>
          <a:p>
            <a:pPr marL="6858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598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sv-SE" sz="3200" b="1" dirty="0">
                <a:solidFill>
                  <a:schemeClr val="tx1"/>
                </a:solidFill>
              </a:rPr>
              <a:t>En internationell utblick</a:t>
            </a:r>
            <a:endParaRPr lang="sv-S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Ett nytt forskningsfält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2200" dirty="0" smtClean="0">
                <a:solidFill>
                  <a:schemeClr val="tx1"/>
                </a:solidFill>
              </a:rPr>
              <a:t>Begränsat med studier i jämförelse med t.ex. entreprenörskap </a:t>
            </a:r>
            <a:endParaRPr lang="sv-SE" sz="2200" dirty="0">
              <a:solidFill>
                <a:schemeClr val="tx1"/>
              </a:solidFill>
            </a:endParaRPr>
          </a:p>
          <a:p>
            <a:endParaRPr lang="sv-SE" sz="2200" dirty="0" smtClean="0">
              <a:solidFill>
                <a:schemeClr val="tx1"/>
              </a:solidFill>
            </a:endParaRPr>
          </a:p>
          <a:p>
            <a:r>
              <a:rPr lang="sv-SE" b="1" dirty="0" smtClean="0"/>
              <a:t>Norden </a:t>
            </a:r>
            <a:r>
              <a:rPr lang="sv-SE" b="1" dirty="0"/>
              <a:t>– </a:t>
            </a:r>
            <a:r>
              <a:rPr lang="sv-SE" b="1" dirty="0" smtClean="0"/>
              <a:t> </a:t>
            </a:r>
            <a:r>
              <a:rPr lang="sv-SE" dirty="0" smtClean="0">
                <a:solidFill>
                  <a:schemeClr val="tx1"/>
                </a:solidFill>
              </a:rPr>
              <a:t>resursfördelning, områden där många kvinnor är verksamma, bristen på genusperspektiv i policy och praktik</a:t>
            </a:r>
          </a:p>
          <a:p>
            <a:pPr marL="68580" indent="0">
              <a:buNone/>
            </a:pPr>
            <a:endParaRPr lang="sv-SE" sz="2200" dirty="0">
              <a:solidFill>
                <a:schemeClr val="tx1"/>
              </a:solidFill>
            </a:endParaRPr>
          </a:p>
          <a:p>
            <a:r>
              <a:rPr lang="sv-SE" sz="2200" dirty="0" smtClean="0">
                <a:solidFill>
                  <a:schemeClr val="tx1"/>
                </a:solidFill>
              </a:rPr>
              <a:t>En dansk studie </a:t>
            </a:r>
            <a:r>
              <a:rPr lang="sv-SE" sz="2200" b="1" dirty="0" smtClean="0">
                <a:solidFill>
                  <a:schemeClr val="tx1"/>
                </a:solidFill>
              </a:rPr>
              <a:t>*</a:t>
            </a:r>
            <a:r>
              <a:rPr lang="sv-SE" sz="2200" dirty="0" smtClean="0">
                <a:solidFill>
                  <a:schemeClr val="tx1"/>
                </a:solidFill>
              </a:rPr>
              <a:t> av ca 1700 företag visade att företag med jämn könsfördelning är mer innovativa. Innovation = ny produkt eller tjänst på marknaden </a:t>
            </a:r>
          </a:p>
          <a:p>
            <a:endParaRPr lang="sv-SE" sz="22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sv-SE" sz="1700" b="1" dirty="0" smtClean="0">
                <a:solidFill>
                  <a:schemeClr val="tx1"/>
                </a:solidFill>
              </a:rPr>
              <a:t>*</a:t>
            </a:r>
            <a:r>
              <a:rPr lang="en-US" sz="1700" dirty="0" err="1" smtClean="0">
                <a:solidFill>
                  <a:schemeClr val="tx1"/>
                </a:solidFill>
              </a:rPr>
              <a:t>Østergaard</a:t>
            </a:r>
            <a:r>
              <a:rPr lang="en-US" sz="1700" dirty="0" smtClean="0">
                <a:solidFill>
                  <a:schemeClr val="tx1"/>
                </a:solidFill>
              </a:rPr>
              <a:t> (2008) </a:t>
            </a:r>
            <a:endParaRPr lang="en-US" sz="1700" dirty="0">
              <a:solidFill>
                <a:schemeClr val="tx1"/>
              </a:solidFill>
            </a:endParaRPr>
          </a:p>
          <a:p>
            <a:endParaRPr lang="sv-SE" dirty="0" smtClean="0"/>
          </a:p>
          <a:p>
            <a:pPr marL="68580" indent="0">
              <a:buNone/>
            </a:pPr>
            <a:endParaRPr lang="sv-SE" dirty="0" smtClean="0"/>
          </a:p>
          <a:p>
            <a:endParaRPr lang="sv-SE" dirty="0" smtClean="0"/>
          </a:p>
          <a:p>
            <a:pPr marL="6858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634563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>
                <a:solidFill>
                  <a:schemeClr val="tx1"/>
                </a:solidFill>
              </a:rPr>
              <a:t>Teknikfokus </a:t>
            </a:r>
            <a:r>
              <a:rPr lang="sv-SE" sz="3600" b="1" dirty="0" smtClean="0">
                <a:solidFill>
                  <a:schemeClr val="tx1"/>
                </a:solidFill>
              </a:rPr>
              <a:t>dominerar</a:t>
            </a:r>
            <a:endParaRPr lang="sv-SE" sz="3600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v-SE" sz="3200" b="1" dirty="0" smtClean="0"/>
              <a:t>EU – </a:t>
            </a:r>
            <a:r>
              <a:rPr lang="sv-SE" sz="3200" dirty="0" smtClean="0">
                <a:solidFill>
                  <a:schemeClr val="tx1"/>
                </a:solidFill>
              </a:rPr>
              <a:t>kvinnor inom teknik och vetenskap, kvinnor som innovatörer  (mervärde </a:t>
            </a:r>
            <a:r>
              <a:rPr lang="sv-SE" sz="3200" dirty="0">
                <a:solidFill>
                  <a:schemeClr val="tx1"/>
                </a:solidFill>
              </a:rPr>
              <a:t>för forskning, teknik och </a:t>
            </a:r>
            <a:r>
              <a:rPr lang="sv-SE" sz="3200" dirty="0" smtClean="0">
                <a:solidFill>
                  <a:schemeClr val="tx1"/>
                </a:solidFill>
              </a:rPr>
              <a:t>företag) </a:t>
            </a:r>
          </a:p>
          <a:p>
            <a:endParaRPr lang="sv-SE" sz="3200" dirty="0" smtClean="0">
              <a:solidFill>
                <a:schemeClr val="tx1"/>
              </a:solidFill>
            </a:endParaRPr>
          </a:p>
          <a:p>
            <a:r>
              <a:rPr lang="sv-SE" sz="3200" b="1" dirty="0" smtClean="0"/>
              <a:t>Södra </a:t>
            </a:r>
            <a:r>
              <a:rPr lang="sv-SE" sz="3200" b="1" dirty="0"/>
              <a:t>Europa – </a:t>
            </a:r>
            <a:r>
              <a:rPr lang="sv-SE" sz="3200" dirty="0">
                <a:solidFill>
                  <a:schemeClr val="tx1"/>
                </a:solidFill>
              </a:rPr>
              <a:t>social </a:t>
            </a:r>
            <a:r>
              <a:rPr lang="sv-SE" sz="3200" dirty="0" smtClean="0">
                <a:solidFill>
                  <a:schemeClr val="tx1"/>
                </a:solidFill>
              </a:rPr>
              <a:t>innovation (möta sociala behov)</a:t>
            </a:r>
          </a:p>
          <a:p>
            <a:endParaRPr lang="sv-SE" sz="3200" dirty="0">
              <a:solidFill>
                <a:schemeClr val="tx1"/>
              </a:solidFill>
            </a:endParaRPr>
          </a:p>
          <a:p>
            <a:r>
              <a:rPr lang="sv-SE" sz="3200" b="1" dirty="0" smtClean="0"/>
              <a:t>Storbritannien </a:t>
            </a:r>
            <a:r>
              <a:rPr lang="sv-SE" sz="3200" b="1" dirty="0"/>
              <a:t>–  </a:t>
            </a:r>
            <a:r>
              <a:rPr lang="sv-SE" sz="3200" dirty="0">
                <a:solidFill>
                  <a:schemeClr val="tx1"/>
                </a:solidFill>
              </a:rPr>
              <a:t>kvinnor inom teknik </a:t>
            </a:r>
            <a:r>
              <a:rPr lang="sv-SE" sz="3200" dirty="0" smtClean="0">
                <a:solidFill>
                  <a:schemeClr val="tx1"/>
                </a:solidFill>
              </a:rPr>
              <a:t>och vetenskap, kvinnor </a:t>
            </a:r>
            <a:r>
              <a:rPr lang="sv-SE" sz="3200" dirty="0">
                <a:solidFill>
                  <a:schemeClr val="tx1"/>
                </a:solidFill>
              </a:rPr>
              <a:t>inom entreprenörskap och </a:t>
            </a:r>
            <a:r>
              <a:rPr lang="sv-SE" sz="3200" dirty="0" smtClean="0">
                <a:solidFill>
                  <a:schemeClr val="tx1"/>
                </a:solidFill>
              </a:rPr>
              <a:t>innovation, </a:t>
            </a:r>
            <a:r>
              <a:rPr lang="sv-SE" sz="3200" dirty="0">
                <a:solidFill>
                  <a:schemeClr val="tx1"/>
                </a:solidFill>
              </a:rPr>
              <a:t>innovation i team och </a:t>
            </a:r>
            <a:r>
              <a:rPr lang="sv-SE" sz="3200" dirty="0" smtClean="0">
                <a:solidFill>
                  <a:schemeClr val="tx1"/>
                </a:solidFill>
              </a:rPr>
              <a:t>organisationer, genusperspektiv </a:t>
            </a:r>
            <a:r>
              <a:rPr lang="sv-SE" sz="3200" dirty="0">
                <a:solidFill>
                  <a:schemeClr val="tx1"/>
                </a:solidFill>
              </a:rPr>
              <a:t>på </a:t>
            </a:r>
            <a:r>
              <a:rPr lang="sv-SE" sz="3200" dirty="0" smtClean="0">
                <a:solidFill>
                  <a:schemeClr val="tx1"/>
                </a:solidFill>
              </a:rPr>
              <a:t>innovation</a:t>
            </a:r>
          </a:p>
          <a:p>
            <a:endParaRPr lang="sv-SE" sz="3200" b="1" dirty="0">
              <a:solidFill>
                <a:schemeClr val="tx1"/>
              </a:solidFill>
            </a:endParaRPr>
          </a:p>
          <a:p>
            <a:r>
              <a:rPr lang="sv-SE" sz="3200" b="1" dirty="0" smtClean="0"/>
              <a:t>USA </a:t>
            </a:r>
            <a:r>
              <a:rPr lang="sv-SE" sz="3200" b="1" dirty="0"/>
              <a:t>– </a:t>
            </a:r>
            <a:r>
              <a:rPr lang="sv-SE" sz="3200" dirty="0">
                <a:solidFill>
                  <a:schemeClr val="tx1"/>
                </a:solidFill>
              </a:rPr>
              <a:t>kvinnor inom teknik och vetenskap </a:t>
            </a:r>
            <a:r>
              <a:rPr lang="sv-SE" sz="3200" dirty="0" smtClean="0">
                <a:solidFill>
                  <a:schemeClr val="tx1"/>
                </a:solidFill>
              </a:rPr>
              <a:t>, kvinnor </a:t>
            </a:r>
            <a:r>
              <a:rPr lang="sv-SE" sz="3200" dirty="0">
                <a:solidFill>
                  <a:schemeClr val="tx1"/>
                </a:solidFill>
              </a:rPr>
              <a:t>inom entreprenörskap och </a:t>
            </a:r>
            <a:r>
              <a:rPr lang="sv-SE" sz="3200" dirty="0" smtClean="0">
                <a:solidFill>
                  <a:schemeClr val="tx1"/>
                </a:solidFill>
              </a:rPr>
              <a:t>innovation, innovationer i team och organisationer</a:t>
            </a:r>
          </a:p>
          <a:p>
            <a:endParaRPr lang="sv-SE" dirty="0"/>
          </a:p>
          <a:p>
            <a:pPr marL="68580" indent="0">
              <a:buNone/>
            </a:pPr>
            <a:endParaRPr lang="sv-SE" b="1" dirty="0">
              <a:solidFill>
                <a:schemeClr val="accent3"/>
              </a:solidFill>
            </a:endParaRP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0992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chemeClr val="tx1"/>
                </a:solidFill>
              </a:rPr>
              <a:t>…men ett bredare perspektiv i utvecklingsländerna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v-SE" sz="8000" b="1" dirty="0" smtClean="0"/>
              <a:t>Innovation och kvinnors </a:t>
            </a:r>
            <a:r>
              <a:rPr lang="sv-SE" sz="8000" b="1" dirty="0" err="1" smtClean="0"/>
              <a:t>empowerment</a:t>
            </a:r>
            <a:r>
              <a:rPr lang="sv-SE" sz="8000" b="1" dirty="0" smtClean="0"/>
              <a:t>  </a:t>
            </a:r>
            <a:r>
              <a:rPr lang="sv-SE" sz="7200" b="1" dirty="0" smtClean="0">
                <a:solidFill>
                  <a:schemeClr val="tx1"/>
                </a:solidFill>
              </a:rPr>
              <a:t>*</a:t>
            </a:r>
          </a:p>
          <a:p>
            <a:pPr lvl="1"/>
            <a:r>
              <a:rPr lang="sv-SE" sz="7200" i="1" dirty="0">
                <a:solidFill>
                  <a:schemeClr val="tx1"/>
                </a:solidFill>
              </a:rPr>
              <a:t>f</a:t>
            </a:r>
            <a:r>
              <a:rPr lang="sv-SE" sz="7200" i="1" dirty="0" smtClean="0">
                <a:solidFill>
                  <a:schemeClr val="tx1"/>
                </a:solidFill>
              </a:rPr>
              <a:t>örändring genom teknik t.ex. mobilteknik</a:t>
            </a:r>
          </a:p>
          <a:p>
            <a:pPr marL="365760" lvl="1" indent="0">
              <a:buNone/>
            </a:pPr>
            <a:endParaRPr lang="sv-SE" sz="7200" i="1" dirty="0" smtClean="0">
              <a:solidFill>
                <a:schemeClr val="tx1"/>
              </a:solidFill>
            </a:endParaRPr>
          </a:p>
          <a:p>
            <a:pPr lvl="1"/>
            <a:r>
              <a:rPr lang="sv-SE" sz="7200" i="1" dirty="0" smtClean="0">
                <a:solidFill>
                  <a:schemeClr val="tx1"/>
                </a:solidFill>
              </a:rPr>
              <a:t>förändring av sociala normer t.ex. kvotering inom politiken</a:t>
            </a:r>
          </a:p>
          <a:p>
            <a:pPr marL="365760" lvl="1" indent="0">
              <a:buNone/>
            </a:pPr>
            <a:endParaRPr lang="sv-SE" sz="7200" i="1" dirty="0" smtClean="0">
              <a:solidFill>
                <a:schemeClr val="tx1"/>
              </a:solidFill>
            </a:endParaRPr>
          </a:p>
          <a:p>
            <a:pPr lvl="1"/>
            <a:r>
              <a:rPr lang="sv-SE" sz="7200" i="1" dirty="0">
                <a:solidFill>
                  <a:schemeClr val="tx1"/>
                </a:solidFill>
              </a:rPr>
              <a:t>f</a:t>
            </a:r>
            <a:r>
              <a:rPr lang="sv-SE" sz="7200" i="1" dirty="0" smtClean="0">
                <a:solidFill>
                  <a:schemeClr val="tx1"/>
                </a:solidFill>
              </a:rPr>
              <a:t>örändring genom tillgång till (ekonomiska) resurser t.ex. mikrofinansiering </a:t>
            </a:r>
          </a:p>
          <a:p>
            <a:pPr marL="365760" lvl="1" indent="0">
              <a:buNone/>
            </a:pPr>
            <a:endParaRPr lang="sv-SE" sz="7200" i="1" dirty="0" smtClean="0">
              <a:solidFill>
                <a:schemeClr val="tx1"/>
              </a:solidFill>
            </a:endParaRPr>
          </a:p>
          <a:p>
            <a:pPr lvl="1"/>
            <a:r>
              <a:rPr lang="sv-SE" sz="7200" i="1" dirty="0">
                <a:solidFill>
                  <a:schemeClr val="tx1"/>
                </a:solidFill>
              </a:rPr>
              <a:t>p</a:t>
            </a:r>
            <a:r>
              <a:rPr lang="sv-SE" sz="7200" i="1" dirty="0" smtClean="0">
                <a:solidFill>
                  <a:schemeClr val="tx1"/>
                </a:solidFill>
              </a:rPr>
              <a:t>olitik vs ”gräsrotsinnovation” </a:t>
            </a:r>
            <a:r>
              <a:rPr lang="sv-SE" sz="7200" i="1" dirty="0" smtClean="0"/>
              <a:t>(jmf resurscentra för kvinnor) </a:t>
            </a:r>
            <a:endParaRPr lang="sv-SE" sz="4200" i="1" dirty="0" smtClean="0"/>
          </a:p>
          <a:p>
            <a:pPr lvl="1"/>
            <a:endParaRPr lang="sv-SE" sz="4200" dirty="0"/>
          </a:p>
          <a:p>
            <a:pPr lvl="1"/>
            <a:endParaRPr lang="sv-SE" sz="4200" dirty="0" smtClean="0"/>
          </a:p>
          <a:p>
            <a:pPr lvl="1"/>
            <a:endParaRPr lang="sv-SE" dirty="0"/>
          </a:p>
          <a:p>
            <a:pPr marL="365760" lvl="1" indent="0">
              <a:buNone/>
            </a:pPr>
            <a:r>
              <a:rPr lang="sv-SE" sz="5600" b="1" dirty="0"/>
              <a:t>* </a:t>
            </a:r>
            <a:r>
              <a:rPr lang="sv-SE" sz="5600" dirty="0" err="1" smtClean="0"/>
              <a:t>Malhotra</a:t>
            </a:r>
            <a:r>
              <a:rPr lang="sv-SE" sz="5600" dirty="0" smtClean="0"/>
              <a:t> et al (2009) </a:t>
            </a:r>
            <a:endParaRPr lang="sv-SE" sz="5600" dirty="0"/>
          </a:p>
        </p:txBody>
      </p:sp>
    </p:spTree>
    <p:extLst>
      <p:ext uri="{BB962C8B-B14F-4D97-AF65-F5344CB8AC3E}">
        <p14:creationId xmlns:p14="http://schemas.microsoft.com/office/powerpoint/2010/main" val="2013065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3600" b="1" dirty="0" smtClean="0">
                <a:solidFill>
                  <a:schemeClr val="tx1"/>
                </a:solidFill>
              </a:rPr>
              <a:t> män…….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p</a:t>
            </a:r>
            <a:r>
              <a:rPr lang="sv-SE" dirty="0" smtClean="0">
                <a:solidFill>
                  <a:schemeClr val="tx1"/>
                </a:solidFill>
              </a:rPr>
              <a:t>roblematiseras inte 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i</a:t>
            </a:r>
            <a:r>
              <a:rPr lang="sv-SE" dirty="0" smtClean="0">
                <a:solidFill>
                  <a:schemeClr val="tx1"/>
                </a:solidFill>
              </a:rPr>
              <a:t>nte = gender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>
                <a:solidFill>
                  <a:schemeClr val="tx1"/>
                </a:solidFill>
              </a:rPr>
              <a:t>r</a:t>
            </a:r>
            <a:r>
              <a:rPr lang="sv-SE" dirty="0" smtClean="0">
                <a:solidFill>
                  <a:schemeClr val="tx1"/>
                </a:solidFill>
              </a:rPr>
              <a:t>epresentation 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tolkningsföreträde</a:t>
            </a:r>
            <a:endParaRPr lang="sv-S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4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b="1" dirty="0" smtClean="0">
                <a:solidFill>
                  <a:schemeClr val="tx1"/>
                </a:solidFill>
              </a:rPr>
              <a:t>2. Hur </a:t>
            </a:r>
            <a:r>
              <a:rPr lang="sv-SE" sz="3200" b="1" dirty="0">
                <a:solidFill>
                  <a:schemeClr val="tx1"/>
                </a:solidFill>
              </a:rPr>
              <a:t>tolkas Innovation &amp; Gender? </a:t>
            </a:r>
            <a:endParaRPr lang="sv-S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47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chemeClr val="tx1"/>
                </a:solidFill>
              </a:rPr>
              <a:t>Vem är innovativ?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>
                <a:solidFill>
                  <a:schemeClr val="tx1"/>
                </a:solidFill>
              </a:rPr>
              <a:t>Innovationsbegreppet</a:t>
            </a:r>
            <a:r>
              <a:rPr lang="sv-SE" dirty="0">
                <a:solidFill>
                  <a:schemeClr val="tx1"/>
                </a:solidFill>
              </a:rPr>
              <a:t> tas ofta för </a:t>
            </a:r>
            <a:r>
              <a:rPr lang="sv-SE" dirty="0" smtClean="0">
                <a:solidFill>
                  <a:schemeClr val="tx1"/>
                </a:solidFill>
              </a:rPr>
              <a:t>givet trots en mängd olika definitioner</a:t>
            </a:r>
          </a:p>
          <a:p>
            <a:pPr marL="68580" indent="0">
              <a:buNone/>
            </a:pPr>
            <a:endParaRPr lang="sv-SE" dirty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Innovation = </a:t>
            </a:r>
            <a:r>
              <a:rPr lang="sv-SE" dirty="0" err="1" smtClean="0">
                <a:solidFill>
                  <a:schemeClr val="tx1"/>
                </a:solidFill>
              </a:rPr>
              <a:t>könat</a:t>
            </a:r>
            <a:r>
              <a:rPr lang="sv-SE" dirty="0" smtClean="0">
                <a:solidFill>
                  <a:schemeClr val="tx1"/>
                </a:solidFill>
              </a:rPr>
              <a:t> begrepp 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Vad är en innovation, vem betraktas som innovativ/som en innovatör, hur uppstår en innovation ? </a:t>
            </a:r>
            <a:r>
              <a:rPr lang="sv-SE" sz="2000" dirty="0" smtClean="0"/>
              <a:t>(jmf. hjälteberättelser om entreprenören/entreprenörskap</a:t>
            </a:r>
            <a:r>
              <a:rPr lang="sv-SE" dirty="0" smtClean="0"/>
              <a:t>)</a:t>
            </a:r>
          </a:p>
          <a:p>
            <a:pPr marL="68580" indent="0">
              <a:buNone/>
            </a:pPr>
            <a:endParaRPr lang="sv-SE" dirty="0" smtClean="0"/>
          </a:p>
          <a:p>
            <a:endParaRPr lang="sv-SE" dirty="0" smtClean="0"/>
          </a:p>
          <a:p>
            <a:pPr marL="6858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1307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325</TotalTime>
  <Words>721</Words>
  <Application>Microsoft Office PowerPoint</Application>
  <PresentationFormat>Bildspel på skärmen (4:3)</PresentationFormat>
  <Paragraphs>160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Austin</vt:lpstr>
      <vt:lpstr>Innovation &amp;  Gender</vt:lpstr>
      <vt:lpstr>Innehåll</vt:lpstr>
      <vt:lpstr>En internationell utblick</vt:lpstr>
      <vt:lpstr>Ett nytt forskningsfält</vt:lpstr>
      <vt:lpstr>Teknikfokus dominerar</vt:lpstr>
      <vt:lpstr>…men ett bredare perspektiv i utvecklingsländerna</vt:lpstr>
      <vt:lpstr> män…….</vt:lpstr>
      <vt:lpstr>2. Hur tolkas Innovation &amp; Gender? </vt:lpstr>
      <vt:lpstr>Vem är innovativ?</vt:lpstr>
      <vt:lpstr>Innovatören</vt:lpstr>
      <vt:lpstr>Innovativa team</vt:lpstr>
      <vt:lpstr>Innovativa organisationer</vt:lpstr>
      <vt:lpstr>Horisontell segregering</vt:lpstr>
      <vt:lpstr>Kluster</vt:lpstr>
      <vt:lpstr>Analysmodell för företag, kluster och policy</vt:lpstr>
      <vt:lpstr>Innovationssystem</vt:lpstr>
      <vt:lpstr>Innovationspolitik</vt:lpstr>
      <vt:lpstr>3. Utmaningar för den svenska innovationsagendan </vt:lpstr>
      <vt:lpstr>6 utmaningar</vt:lpstr>
      <vt:lpstr>Referenser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och Gender</dc:title>
  <dc:creator>Danilda</dc:creator>
  <cp:lastModifiedBy>packard bell</cp:lastModifiedBy>
  <cp:revision>41</cp:revision>
  <dcterms:created xsi:type="dcterms:W3CDTF">2012-08-22T16:46:35Z</dcterms:created>
  <dcterms:modified xsi:type="dcterms:W3CDTF">2012-08-29T13:43:08Z</dcterms:modified>
</cp:coreProperties>
</file>