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49" r:id="rId5"/>
    <p:sldMasterId id="2147483759" r:id="rId6"/>
  </p:sldMasterIdLst>
  <p:notesMasterIdLst>
    <p:notesMasterId r:id="rId21"/>
  </p:notesMasterIdLst>
  <p:handoutMasterIdLst>
    <p:handoutMasterId r:id="rId22"/>
  </p:handoutMasterIdLst>
  <p:sldIdLst>
    <p:sldId id="453" r:id="rId7"/>
    <p:sldId id="455" r:id="rId8"/>
    <p:sldId id="448" r:id="rId9"/>
    <p:sldId id="456" r:id="rId10"/>
    <p:sldId id="424" r:id="rId11"/>
    <p:sldId id="425" r:id="rId12"/>
    <p:sldId id="404" r:id="rId13"/>
    <p:sldId id="326" r:id="rId14"/>
    <p:sldId id="295" r:id="rId15"/>
    <p:sldId id="413" r:id="rId16"/>
    <p:sldId id="334" r:id="rId17"/>
    <p:sldId id="439" r:id="rId18"/>
    <p:sldId id="452" r:id="rId19"/>
    <p:sldId id="457" r:id="rId20"/>
  </p:sldIdLst>
  <p:sldSz cx="9432925" cy="7021513"/>
  <p:notesSz cx="6807200" cy="9906000"/>
  <p:custShowLst>
    <p:custShow name="Expansion" id="0">
      <p:sldLst/>
    </p:custShow>
    <p:custShow name="Forvarv" id="1">
      <p:sldLst/>
    </p:custShow>
    <p:custShow name="Turn-around" id="2">
      <p:sldLst/>
    </p:custShow>
    <p:custShow name="Etablering" id="3">
      <p:sldLst/>
    </p:custShow>
    <p:custShow name="START_Om ALMI" id="4">
      <p:sldLst/>
    </p:custShow>
    <p:custShow name="START_ALMI i siffror" id="5">
      <p:sldLst/>
    </p:custShow>
    <p:custShow name="START_Finansiering" id="6">
      <p:sldLst/>
    </p:custShow>
    <p:custShow name="START_Affärsutveckling" id="7">
      <p:sldLst/>
    </p:custShow>
    <p:custShow name="START_Om_företagende" id="8">
      <p:sldLst/>
    </p:custShow>
    <p:custShow name="START_Kunder" id="9">
      <p:sldLst/>
    </p:custShow>
    <p:custShow name="SIFFROR_Kundundersökning" id="10">
      <p:sldLst/>
    </p:custShow>
    <p:custShow name="SIFFROR_Kännedomsunders" id="11">
      <p:sldLst/>
    </p:custShow>
    <p:custShow name="SIFFROR_Effektmätning" id="12">
      <p:sldLst/>
    </p:custShow>
    <p:custShow name="SIFFROR_Medarbetarunders" id="13">
      <p:sldLst/>
    </p:custShow>
    <p:custShow name="KUNDER_1" id="14">
      <p:sldLst/>
    </p:custShow>
    <p:custShow name="KUNDER_2" id="15">
      <p:sldLst/>
    </p:custShow>
    <p:custShow name="KUNDER_3" id="16">
      <p:sldLst/>
    </p:custShow>
    <p:custShow name="KUNDER_4" id="17">
      <p:sldLst/>
    </p:custShow>
    <p:custShow name="KUNDER_5" id="18">
      <p:sldLst/>
    </p:custShow>
    <p:custShow name="KUNDER_6" id="19">
      <p:sldLst/>
    </p:custShow>
    <p:custShow name="KUNDER_7" id="20">
      <p:sldLst/>
    </p:custShow>
  </p:custShowLst>
  <p:defaultTextStyle>
    <a:defPPr>
      <a:defRPr lang="sv-SE"/>
    </a:defPPr>
    <a:lvl1pPr algn="l" rtl="0" fontAlgn="base">
      <a:spcBef>
        <a:spcPct val="0"/>
      </a:spcBef>
      <a:spcAft>
        <a:spcPct val="0"/>
      </a:spcAft>
      <a:defRPr sz="2300" kern="1200">
        <a:solidFill>
          <a:schemeClr val="tx1"/>
        </a:solidFill>
        <a:latin typeface="Arial" charset="0"/>
        <a:ea typeface="+mn-ea"/>
        <a:cs typeface="+mn-cs"/>
      </a:defRPr>
    </a:lvl1pPr>
    <a:lvl2pPr marL="457200" algn="l" rtl="0" fontAlgn="base">
      <a:spcBef>
        <a:spcPct val="0"/>
      </a:spcBef>
      <a:spcAft>
        <a:spcPct val="0"/>
      </a:spcAft>
      <a:defRPr sz="2300" kern="1200">
        <a:solidFill>
          <a:schemeClr val="tx1"/>
        </a:solidFill>
        <a:latin typeface="Arial" charset="0"/>
        <a:ea typeface="+mn-ea"/>
        <a:cs typeface="+mn-cs"/>
      </a:defRPr>
    </a:lvl2pPr>
    <a:lvl3pPr marL="914400" algn="l" rtl="0" fontAlgn="base">
      <a:spcBef>
        <a:spcPct val="0"/>
      </a:spcBef>
      <a:spcAft>
        <a:spcPct val="0"/>
      </a:spcAft>
      <a:defRPr sz="2300" kern="1200">
        <a:solidFill>
          <a:schemeClr val="tx1"/>
        </a:solidFill>
        <a:latin typeface="Arial" charset="0"/>
        <a:ea typeface="+mn-ea"/>
        <a:cs typeface="+mn-cs"/>
      </a:defRPr>
    </a:lvl3pPr>
    <a:lvl4pPr marL="1371600" algn="l" rtl="0" fontAlgn="base">
      <a:spcBef>
        <a:spcPct val="0"/>
      </a:spcBef>
      <a:spcAft>
        <a:spcPct val="0"/>
      </a:spcAft>
      <a:defRPr sz="2300" kern="1200">
        <a:solidFill>
          <a:schemeClr val="tx1"/>
        </a:solidFill>
        <a:latin typeface="Arial" charset="0"/>
        <a:ea typeface="+mn-ea"/>
        <a:cs typeface="+mn-cs"/>
      </a:defRPr>
    </a:lvl4pPr>
    <a:lvl5pPr marL="1828800" algn="l" rtl="0" fontAlgn="base">
      <a:spcBef>
        <a:spcPct val="0"/>
      </a:spcBef>
      <a:spcAft>
        <a:spcPct val="0"/>
      </a:spcAft>
      <a:defRPr sz="2300" kern="1200">
        <a:solidFill>
          <a:schemeClr val="tx1"/>
        </a:solidFill>
        <a:latin typeface="Arial" charset="0"/>
        <a:ea typeface="+mn-ea"/>
        <a:cs typeface="+mn-cs"/>
      </a:defRPr>
    </a:lvl5pPr>
    <a:lvl6pPr marL="2286000" algn="l" defTabSz="914400" rtl="0" eaLnBrk="1" latinLnBrk="0" hangingPunct="1">
      <a:defRPr sz="2300" kern="1200">
        <a:solidFill>
          <a:schemeClr val="tx1"/>
        </a:solidFill>
        <a:latin typeface="Arial" charset="0"/>
        <a:ea typeface="+mn-ea"/>
        <a:cs typeface="+mn-cs"/>
      </a:defRPr>
    </a:lvl6pPr>
    <a:lvl7pPr marL="2743200" algn="l" defTabSz="914400" rtl="0" eaLnBrk="1" latinLnBrk="0" hangingPunct="1">
      <a:defRPr sz="2300" kern="1200">
        <a:solidFill>
          <a:schemeClr val="tx1"/>
        </a:solidFill>
        <a:latin typeface="Arial" charset="0"/>
        <a:ea typeface="+mn-ea"/>
        <a:cs typeface="+mn-cs"/>
      </a:defRPr>
    </a:lvl7pPr>
    <a:lvl8pPr marL="3200400" algn="l" defTabSz="914400" rtl="0" eaLnBrk="1" latinLnBrk="0" hangingPunct="1">
      <a:defRPr sz="2300" kern="1200">
        <a:solidFill>
          <a:schemeClr val="tx1"/>
        </a:solidFill>
        <a:latin typeface="Arial" charset="0"/>
        <a:ea typeface="+mn-ea"/>
        <a:cs typeface="+mn-cs"/>
      </a:defRPr>
    </a:lvl8pPr>
    <a:lvl9pPr marL="3657600" algn="l" defTabSz="914400" rtl="0" eaLnBrk="1" latinLnBrk="0" hangingPunct="1">
      <a:defRPr sz="23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33CCFF"/>
    <a:srgbClr val="CCECFF"/>
    <a:srgbClr val="8C3FC5"/>
    <a:srgbClr val="9966FF"/>
    <a:srgbClr val="728D45"/>
    <a:srgbClr val="85A551"/>
    <a:srgbClr val="94B262"/>
    <a:srgbClr val="9CB86E"/>
    <a:srgbClr val="87CB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Format med tema 2 - dekorfärg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Format med tema 2 - dekorfärg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Format med tema 2 - dekorfärg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llanmörkt format 4 - Dekorfärg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33" autoAdjust="0"/>
    <p:restoredTop sz="88485" autoAdjust="0"/>
  </p:normalViewPr>
  <p:slideViewPr>
    <p:cSldViewPr snapToGrid="0">
      <p:cViewPr>
        <p:scale>
          <a:sx n="70" d="100"/>
          <a:sy n="70" d="100"/>
        </p:scale>
        <p:origin x="-1566" y="-66"/>
      </p:cViewPr>
      <p:guideLst>
        <p:guide orient="horz" pos="2278"/>
        <p:guide orient="horz" pos="4079"/>
        <p:guide orient="horz" pos="3186"/>
        <p:guide orient="horz" pos="312"/>
        <p:guide orient="horz" pos="919"/>
        <p:guide pos="1085"/>
        <p:guide pos="5168"/>
        <p:guide pos="2061"/>
        <p:guide pos="2970"/>
        <p:guide pos="1435"/>
        <p:guide pos="2558"/>
        <p:guide pos="3690"/>
        <p:guide pos="4423"/>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150" d="100"/>
        <a:sy n="150" d="100"/>
      </p:scale>
      <p:origin x="0" y="0"/>
    </p:cViewPr>
  </p:sorterViewPr>
  <p:notesViewPr>
    <p:cSldViewPr snapToGrid="0">
      <p:cViewPr varScale="1">
        <p:scale>
          <a:sx n="79" d="100"/>
          <a:sy n="79" d="100"/>
        </p:scale>
        <p:origin x="-3930" y="-108"/>
      </p:cViewPr>
      <p:guideLst>
        <p:guide orient="horz" pos="312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2968731" cy="533400"/>
          </a:xfrm>
          <a:prstGeom prst="rect">
            <a:avLst/>
          </a:prstGeom>
          <a:noFill/>
          <a:ln w="9525">
            <a:noFill/>
            <a:miter lim="800000"/>
            <a:headEnd/>
            <a:tailEnd/>
          </a:ln>
          <a:effectLst/>
        </p:spPr>
        <p:txBody>
          <a:bodyPr vert="horz" wrap="square" lIns="92725" tIns="46363" rIns="92725" bIns="46363" numCol="1" anchor="t" anchorCtr="0" compatLnSpc="1">
            <a:prstTxWarp prst="textNoShape">
              <a:avLst/>
            </a:prstTxWarp>
          </a:bodyPr>
          <a:lstStyle>
            <a:lvl1pPr defTabSz="928688" eaLnBrk="0" hangingPunct="0">
              <a:defRPr sz="1200">
                <a:latin typeface="Times New Roman" pitchFamily="18" charset="0"/>
              </a:defRPr>
            </a:lvl1pPr>
          </a:lstStyle>
          <a:p>
            <a:pPr>
              <a:defRPr/>
            </a:pPr>
            <a:endParaRPr lang="sv-SE"/>
          </a:p>
        </p:txBody>
      </p:sp>
      <p:sp>
        <p:nvSpPr>
          <p:cNvPr id="75779" name="Rectangle 3"/>
          <p:cNvSpPr>
            <a:spLocks noGrp="1" noChangeArrowheads="1"/>
          </p:cNvSpPr>
          <p:nvPr>
            <p:ph type="dt" sz="quarter" idx="1"/>
          </p:nvPr>
        </p:nvSpPr>
        <p:spPr bwMode="auto">
          <a:xfrm>
            <a:off x="3827481" y="0"/>
            <a:ext cx="2968731" cy="533400"/>
          </a:xfrm>
          <a:prstGeom prst="rect">
            <a:avLst/>
          </a:prstGeom>
          <a:noFill/>
          <a:ln w="9525">
            <a:noFill/>
            <a:miter lim="800000"/>
            <a:headEnd/>
            <a:tailEnd/>
          </a:ln>
          <a:effectLst/>
        </p:spPr>
        <p:txBody>
          <a:bodyPr vert="horz" wrap="square" lIns="92725" tIns="46363" rIns="92725" bIns="46363" numCol="1" anchor="t" anchorCtr="0" compatLnSpc="1">
            <a:prstTxWarp prst="textNoShape">
              <a:avLst/>
            </a:prstTxWarp>
          </a:bodyPr>
          <a:lstStyle>
            <a:lvl1pPr algn="r" defTabSz="928688" eaLnBrk="0" hangingPunct="0">
              <a:defRPr sz="1200">
                <a:latin typeface="Times New Roman" pitchFamily="18" charset="0"/>
              </a:defRPr>
            </a:lvl1pPr>
          </a:lstStyle>
          <a:p>
            <a:pPr>
              <a:defRPr/>
            </a:pPr>
            <a:endParaRPr lang="sv-SE"/>
          </a:p>
        </p:txBody>
      </p:sp>
      <p:sp>
        <p:nvSpPr>
          <p:cNvPr id="75780" name="Rectangle 4"/>
          <p:cNvSpPr>
            <a:spLocks noGrp="1" noChangeArrowheads="1"/>
          </p:cNvSpPr>
          <p:nvPr>
            <p:ph type="ftr" sz="quarter" idx="2"/>
          </p:nvPr>
        </p:nvSpPr>
        <p:spPr bwMode="auto">
          <a:xfrm>
            <a:off x="0" y="9374188"/>
            <a:ext cx="2968731" cy="533400"/>
          </a:xfrm>
          <a:prstGeom prst="rect">
            <a:avLst/>
          </a:prstGeom>
          <a:noFill/>
          <a:ln w="9525">
            <a:noFill/>
            <a:miter lim="800000"/>
            <a:headEnd/>
            <a:tailEnd/>
          </a:ln>
          <a:effectLst/>
        </p:spPr>
        <p:txBody>
          <a:bodyPr vert="horz" wrap="square" lIns="92725" tIns="46363" rIns="92725" bIns="46363" numCol="1" anchor="b" anchorCtr="0" compatLnSpc="1">
            <a:prstTxWarp prst="textNoShape">
              <a:avLst/>
            </a:prstTxWarp>
          </a:bodyPr>
          <a:lstStyle>
            <a:lvl1pPr defTabSz="928688" eaLnBrk="0" hangingPunct="0">
              <a:defRPr sz="1200">
                <a:latin typeface="Times New Roman" pitchFamily="18" charset="0"/>
              </a:defRPr>
            </a:lvl1pPr>
          </a:lstStyle>
          <a:p>
            <a:pPr>
              <a:defRPr/>
            </a:pPr>
            <a:endParaRPr lang="sv-SE"/>
          </a:p>
        </p:txBody>
      </p:sp>
      <p:sp>
        <p:nvSpPr>
          <p:cNvPr id="75781" name="Rectangle 5"/>
          <p:cNvSpPr>
            <a:spLocks noGrp="1" noChangeArrowheads="1"/>
          </p:cNvSpPr>
          <p:nvPr>
            <p:ph type="sldNum" sz="quarter" idx="3"/>
          </p:nvPr>
        </p:nvSpPr>
        <p:spPr bwMode="auto">
          <a:xfrm>
            <a:off x="3827481" y="9374188"/>
            <a:ext cx="2968731" cy="533400"/>
          </a:xfrm>
          <a:prstGeom prst="rect">
            <a:avLst/>
          </a:prstGeom>
          <a:noFill/>
          <a:ln w="9525">
            <a:noFill/>
            <a:miter lim="800000"/>
            <a:headEnd/>
            <a:tailEnd/>
          </a:ln>
          <a:effectLst/>
        </p:spPr>
        <p:txBody>
          <a:bodyPr vert="horz" wrap="square" lIns="92725" tIns="46363" rIns="92725" bIns="46363" numCol="1" anchor="b" anchorCtr="0" compatLnSpc="1">
            <a:prstTxWarp prst="textNoShape">
              <a:avLst/>
            </a:prstTxWarp>
          </a:bodyPr>
          <a:lstStyle>
            <a:lvl1pPr algn="r" defTabSz="928688" eaLnBrk="0" hangingPunct="0">
              <a:defRPr sz="1200">
                <a:latin typeface="Times New Roman" pitchFamily="18" charset="0"/>
              </a:defRPr>
            </a:lvl1pPr>
          </a:lstStyle>
          <a:p>
            <a:pPr>
              <a:defRPr/>
            </a:pPr>
            <a:fld id="{D15344AD-7751-404D-95A6-870C4A5F0BD9}" type="slidenum">
              <a:rPr lang="sv-SE"/>
              <a:pPr>
                <a:defRPr/>
              </a:pPr>
              <a:t>‹#›</a:t>
            </a:fld>
            <a:endParaRPr lang="sv-SE"/>
          </a:p>
        </p:txBody>
      </p:sp>
    </p:spTree>
    <p:extLst>
      <p:ext uri="{BB962C8B-B14F-4D97-AF65-F5344CB8AC3E}">
        <p14:creationId xmlns:p14="http://schemas.microsoft.com/office/powerpoint/2010/main" val="835476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9892" cy="495300"/>
          </a:xfrm>
          <a:prstGeom prst="rect">
            <a:avLst/>
          </a:prstGeom>
          <a:noFill/>
          <a:ln w="9525">
            <a:noFill/>
            <a:miter lim="800000"/>
            <a:headEnd/>
            <a:tailEnd/>
          </a:ln>
          <a:effectLst/>
        </p:spPr>
        <p:txBody>
          <a:bodyPr vert="horz" wrap="square" lIns="92725" tIns="46363" rIns="92725" bIns="46363" numCol="1" anchor="t" anchorCtr="0" compatLnSpc="1">
            <a:prstTxWarp prst="textNoShape">
              <a:avLst/>
            </a:prstTxWarp>
          </a:bodyPr>
          <a:lstStyle>
            <a:lvl1pPr defTabSz="928688" eaLnBrk="0" hangingPunct="0">
              <a:defRPr sz="1200">
                <a:latin typeface="Times New Roman" pitchFamily="18" charset="0"/>
              </a:defRPr>
            </a:lvl1pPr>
          </a:lstStyle>
          <a:p>
            <a:pPr>
              <a:defRPr/>
            </a:pPr>
            <a:endParaRPr lang="sv-SE"/>
          </a:p>
        </p:txBody>
      </p:sp>
      <p:sp>
        <p:nvSpPr>
          <p:cNvPr id="4099" name="Rectangle 3"/>
          <p:cNvSpPr>
            <a:spLocks noGrp="1" noChangeArrowheads="1"/>
          </p:cNvSpPr>
          <p:nvPr>
            <p:ph type="dt" idx="1"/>
          </p:nvPr>
        </p:nvSpPr>
        <p:spPr bwMode="auto">
          <a:xfrm>
            <a:off x="3857309" y="0"/>
            <a:ext cx="2949891" cy="495300"/>
          </a:xfrm>
          <a:prstGeom prst="rect">
            <a:avLst/>
          </a:prstGeom>
          <a:noFill/>
          <a:ln w="9525">
            <a:noFill/>
            <a:miter lim="800000"/>
            <a:headEnd/>
            <a:tailEnd/>
          </a:ln>
          <a:effectLst/>
        </p:spPr>
        <p:txBody>
          <a:bodyPr vert="horz" wrap="square" lIns="92725" tIns="46363" rIns="92725" bIns="46363" numCol="1" anchor="t" anchorCtr="0" compatLnSpc="1">
            <a:prstTxWarp prst="textNoShape">
              <a:avLst/>
            </a:prstTxWarp>
          </a:bodyPr>
          <a:lstStyle>
            <a:lvl1pPr algn="r" defTabSz="928688" eaLnBrk="0" hangingPunct="0">
              <a:defRPr sz="1200">
                <a:latin typeface="Times New Roman" pitchFamily="18" charset="0"/>
              </a:defRPr>
            </a:lvl1pPr>
          </a:lstStyle>
          <a:p>
            <a:pPr>
              <a:defRPr/>
            </a:pPr>
            <a:endParaRPr lang="sv-SE"/>
          </a:p>
        </p:txBody>
      </p:sp>
      <p:sp>
        <p:nvSpPr>
          <p:cNvPr id="21508" name="Rectangle 4"/>
          <p:cNvSpPr>
            <a:spLocks noGrp="1" noRot="1" noChangeAspect="1" noChangeArrowheads="1" noTextEdit="1"/>
          </p:cNvSpPr>
          <p:nvPr>
            <p:ph type="sldImg" idx="2"/>
          </p:nvPr>
        </p:nvSpPr>
        <p:spPr bwMode="auto">
          <a:xfrm>
            <a:off x="912813" y="742950"/>
            <a:ext cx="4987925" cy="37147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07418" y="4706938"/>
            <a:ext cx="4992365" cy="4456112"/>
          </a:xfrm>
          <a:prstGeom prst="rect">
            <a:avLst/>
          </a:prstGeom>
          <a:noFill/>
          <a:ln w="9525">
            <a:noFill/>
            <a:miter lim="800000"/>
            <a:headEnd/>
            <a:tailEnd/>
          </a:ln>
          <a:effectLst/>
        </p:spPr>
        <p:txBody>
          <a:bodyPr vert="horz" wrap="square" lIns="92725" tIns="46363" rIns="92725" bIns="46363" numCol="1" anchor="t" anchorCtr="0" compatLnSpc="1">
            <a:prstTxWarp prst="textNoShape">
              <a:avLst/>
            </a:prstTxWarp>
          </a:bodyPr>
          <a:lstStyle/>
          <a:p>
            <a:pPr lvl="0"/>
            <a:r>
              <a:rPr lang="sv-SE" noProof="0" smtClean="0"/>
              <a:t>Per och Andreas har utvecklat en ny avbildningsmetod som skapar tre- eller fyrdimensionella modeller av anatomiska strukturer. Metoden kan spara mycket tid för läkarna vid till exempel identifiering och diagonstisering inför kirurgiska ingrepp eller vid strålbehandling. Avbildningstekniken kan i framtiden innebära minskade risker för patienterna samtidigt som kvalitén blir bättre.</a:t>
            </a:r>
          </a:p>
          <a:p>
            <a:pPr lvl="0"/>
            <a:endParaRPr lang="sv-SE" noProof="0" smtClean="0"/>
          </a:p>
        </p:txBody>
      </p:sp>
      <p:sp>
        <p:nvSpPr>
          <p:cNvPr id="4102" name="Rectangle 6"/>
          <p:cNvSpPr>
            <a:spLocks noGrp="1" noChangeArrowheads="1"/>
          </p:cNvSpPr>
          <p:nvPr>
            <p:ph type="ftr" sz="quarter" idx="4"/>
          </p:nvPr>
        </p:nvSpPr>
        <p:spPr bwMode="auto">
          <a:xfrm>
            <a:off x="0" y="9410700"/>
            <a:ext cx="2949892" cy="495300"/>
          </a:xfrm>
          <a:prstGeom prst="rect">
            <a:avLst/>
          </a:prstGeom>
          <a:noFill/>
          <a:ln w="9525">
            <a:noFill/>
            <a:miter lim="800000"/>
            <a:headEnd/>
            <a:tailEnd/>
          </a:ln>
          <a:effectLst/>
        </p:spPr>
        <p:txBody>
          <a:bodyPr vert="horz" wrap="square" lIns="92725" tIns="46363" rIns="92725" bIns="46363" numCol="1" anchor="b" anchorCtr="0" compatLnSpc="1">
            <a:prstTxWarp prst="textNoShape">
              <a:avLst/>
            </a:prstTxWarp>
          </a:bodyPr>
          <a:lstStyle>
            <a:lvl1pPr defTabSz="928688" eaLnBrk="0" hangingPunct="0">
              <a:defRPr sz="1200">
                <a:latin typeface="Times New Roman" pitchFamily="18" charset="0"/>
              </a:defRPr>
            </a:lvl1pPr>
          </a:lstStyle>
          <a:p>
            <a:pPr>
              <a:defRPr/>
            </a:pPr>
            <a:endParaRPr lang="sv-SE"/>
          </a:p>
        </p:txBody>
      </p:sp>
      <p:sp>
        <p:nvSpPr>
          <p:cNvPr id="4103" name="Rectangle 7"/>
          <p:cNvSpPr>
            <a:spLocks noGrp="1" noChangeArrowheads="1"/>
          </p:cNvSpPr>
          <p:nvPr>
            <p:ph type="sldNum" sz="quarter" idx="5"/>
          </p:nvPr>
        </p:nvSpPr>
        <p:spPr bwMode="auto">
          <a:xfrm>
            <a:off x="3857309" y="9410700"/>
            <a:ext cx="2949891" cy="495300"/>
          </a:xfrm>
          <a:prstGeom prst="rect">
            <a:avLst/>
          </a:prstGeom>
          <a:noFill/>
          <a:ln w="9525">
            <a:noFill/>
            <a:miter lim="800000"/>
            <a:headEnd/>
            <a:tailEnd/>
          </a:ln>
          <a:effectLst/>
        </p:spPr>
        <p:txBody>
          <a:bodyPr vert="horz" wrap="square" lIns="92725" tIns="46363" rIns="92725" bIns="46363" numCol="1" anchor="b" anchorCtr="0" compatLnSpc="1">
            <a:prstTxWarp prst="textNoShape">
              <a:avLst/>
            </a:prstTxWarp>
          </a:bodyPr>
          <a:lstStyle>
            <a:lvl1pPr algn="r" defTabSz="928688" eaLnBrk="0" hangingPunct="0">
              <a:defRPr sz="1200">
                <a:latin typeface="Times New Roman" pitchFamily="18" charset="0"/>
              </a:defRPr>
            </a:lvl1pPr>
          </a:lstStyle>
          <a:p>
            <a:pPr>
              <a:defRPr/>
            </a:pPr>
            <a:fld id="{6D4568E9-9056-4B2C-878C-415971E61494}" type="slidenum">
              <a:rPr lang="sv-SE"/>
              <a:pPr>
                <a:defRPr/>
              </a:pPr>
              <a:t>‹#›</a:t>
            </a:fld>
            <a:endParaRPr lang="sv-SE"/>
          </a:p>
        </p:txBody>
      </p:sp>
    </p:spTree>
    <p:extLst>
      <p:ext uri="{BB962C8B-B14F-4D97-AF65-F5344CB8AC3E}">
        <p14:creationId xmlns:p14="http://schemas.microsoft.com/office/powerpoint/2010/main" val="7522567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6D4568E9-9056-4B2C-878C-415971E61494}" type="slidenum">
              <a:rPr lang="sv-SE" smtClean="0"/>
              <a:pPr>
                <a:defRPr/>
              </a:pPr>
              <a:t>6</a:t>
            </a:fld>
            <a:endParaRPr lang="sv-SE"/>
          </a:p>
        </p:txBody>
      </p:sp>
    </p:spTree>
    <p:extLst>
      <p:ext uri="{BB962C8B-B14F-4D97-AF65-F5344CB8AC3E}">
        <p14:creationId xmlns:p14="http://schemas.microsoft.com/office/powerpoint/2010/main" val="26092145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gif"/><Relationship Id="rId5" Type="http://schemas.openxmlformats.org/officeDocument/2006/relationships/image" Target="../media/image5.gif"/><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Rubrikbild">
    <p:spTree>
      <p:nvGrpSpPr>
        <p:cNvPr id="1" name=""/>
        <p:cNvGrpSpPr/>
        <p:nvPr/>
      </p:nvGrpSpPr>
      <p:grpSpPr>
        <a:xfrm>
          <a:off x="0" y="0"/>
          <a:ext cx="0" cy="0"/>
          <a:chOff x="0" y="0"/>
          <a:chExt cx="0" cy="0"/>
        </a:xfrm>
      </p:grpSpPr>
      <p:sp>
        <p:nvSpPr>
          <p:cNvPr id="15" name="Rectangle 2"/>
          <p:cNvSpPr>
            <a:spLocks noChangeArrowheads="1"/>
          </p:cNvSpPr>
          <p:nvPr/>
        </p:nvSpPr>
        <p:spPr bwMode="gray">
          <a:xfrm>
            <a:off x="0" y="0"/>
            <a:ext cx="9432925" cy="7021513"/>
          </a:xfrm>
          <a:prstGeom prst="rect">
            <a:avLst/>
          </a:prstGeom>
          <a:solidFill>
            <a:schemeClr val="bg1"/>
          </a:solidFill>
          <a:ln w="9525">
            <a:noFill/>
            <a:miter lim="800000"/>
            <a:headEnd/>
            <a:tailEnd/>
          </a:ln>
        </p:spPr>
        <p:txBody>
          <a:bodyPr wrap="none" anchor="ctr"/>
          <a:lstStyle/>
          <a:p>
            <a:pPr algn="ctr" eaLnBrk="0" hangingPunct="0"/>
            <a:endParaRPr lang="sv-SE" dirty="0">
              <a:latin typeface="Garamond" pitchFamily="18" charset="0"/>
            </a:endParaRPr>
          </a:p>
        </p:txBody>
      </p:sp>
      <p:pic>
        <p:nvPicPr>
          <p:cNvPr id="17" name="Picture 3" descr="X:\ALMI_038\J-1436_Apr-11_LM\kundmat\Från bildbank\313000009_b.jpg"/>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t="320" r="22879" b="-1"/>
          <a:stretch/>
        </p:blipFill>
        <p:spPr bwMode="auto">
          <a:xfrm>
            <a:off x="0" y="1233344"/>
            <a:ext cx="2343432" cy="5788169"/>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2" descr="X:\ALMI_038\J-1436_Apr-11_LM\kundmat\Från bildbank\1284024_b.jpg"/>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l="30321" r="24069"/>
          <a:stretch/>
        </p:blipFill>
        <p:spPr bwMode="auto">
          <a:xfrm>
            <a:off x="7083424" y="1233345"/>
            <a:ext cx="2349501" cy="4462463"/>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13" descr="ESY-000245589"/>
          <p:cNvPicPr>
            <a:picLocks noChangeAspect="1" noChangeArrowheads="1"/>
          </p:cNvPicPr>
          <p:nvPr/>
        </p:nvPicPr>
        <p:blipFill rotWithShape="1">
          <a:blip r:embed="rId4" cstate="print">
            <a:lum contrast="-12000"/>
          </a:blip>
          <a:srcRect l="3034" r="11188"/>
          <a:stretch/>
        </p:blipFill>
        <p:spPr bwMode="auto">
          <a:xfrm>
            <a:off x="2343630" y="1233344"/>
            <a:ext cx="4741049" cy="5213664"/>
          </a:xfrm>
          <a:prstGeom prst="rect">
            <a:avLst/>
          </a:prstGeom>
          <a:noFill/>
          <a:ln w="9525">
            <a:noFill/>
            <a:miter lim="800000"/>
            <a:headEnd/>
            <a:tailEnd/>
          </a:ln>
        </p:spPr>
      </p:pic>
      <p:sp>
        <p:nvSpPr>
          <p:cNvPr id="22" name="Rectangle 6"/>
          <p:cNvSpPr>
            <a:spLocks noChangeArrowheads="1"/>
          </p:cNvSpPr>
          <p:nvPr/>
        </p:nvSpPr>
        <p:spPr bwMode="gray">
          <a:xfrm>
            <a:off x="-1" y="0"/>
            <a:ext cx="9432925" cy="1248019"/>
          </a:xfrm>
          <a:prstGeom prst="rect">
            <a:avLst/>
          </a:prstGeom>
          <a:solidFill>
            <a:schemeClr val="accent1"/>
          </a:solidFill>
          <a:ln w="9525">
            <a:noFill/>
            <a:miter lim="800000"/>
            <a:headEnd/>
            <a:tailEnd/>
          </a:ln>
        </p:spPr>
        <p:txBody>
          <a:bodyPr/>
          <a:lstStyle/>
          <a:p>
            <a:pPr eaLnBrk="0" hangingPunct="0"/>
            <a:endParaRPr lang="sv-SE" b="1" dirty="0">
              <a:solidFill>
                <a:schemeClr val="bg1"/>
              </a:solidFill>
              <a:latin typeface="Garamond" pitchFamily="18" charset="0"/>
            </a:endParaRPr>
          </a:p>
        </p:txBody>
      </p:sp>
      <p:sp>
        <p:nvSpPr>
          <p:cNvPr id="23" name="Rectangle 7"/>
          <p:cNvSpPr>
            <a:spLocks noChangeArrowheads="1"/>
          </p:cNvSpPr>
          <p:nvPr/>
        </p:nvSpPr>
        <p:spPr bwMode="gray">
          <a:xfrm>
            <a:off x="1514324" y="415226"/>
            <a:ext cx="6401111" cy="523220"/>
          </a:xfrm>
          <a:prstGeom prst="rect">
            <a:avLst/>
          </a:prstGeom>
          <a:noFill/>
          <a:ln w="9525">
            <a:noFill/>
            <a:miter lim="800000"/>
            <a:headEnd/>
            <a:tailEnd/>
          </a:ln>
        </p:spPr>
        <p:txBody>
          <a:bodyPr wrap="none">
            <a:spAutoFit/>
          </a:bodyPr>
          <a:lstStyle/>
          <a:p>
            <a:pPr algn="ctr" eaLnBrk="0" hangingPunct="0"/>
            <a:r>
              <a:rPr lang="sv-SE" sz="2800" b="1" kern="1200" dirty="0" smtClean="0">
                <a:solidFill>
                  <a:schemeClr val="bg1"/>
                </a:solidFill>
                <a:latin typeface="Arial" charset="0"/>
                <a:ea typeface="+mn-ea"/>
                <a:cs typeface="+mn-cs"/>
              </a:rPr>
              <a:t>Från idéer till framgångsrika företag</a:t>
            </a:r>
            <a:endParaRPr lang="sv-SE" sz="2800" b="1" kern="1200" dirty="0">
              <a:solidFill>
                <a:schemeClr val="bg1"/>
              </a:solidFill>
              <a:latin typeface="Arial" charset="0"/>
              <a:ea typeface="+mn-ea"/>
              <a:cs typeface="+mn-cs"/>
            </a:endParaRPr>
          </a:p>
        </p:txBody>
      </p:sp>
      <p:sp>
        <p:nvSpPr>
          <p:cNvPr id="25" name="Line 10"/>
          <p:cNvSpPr>
            <a:spLocks noChangeShapeType="1"/>
          </p:cNvSpPr>
          <p:nvPr/>
        </p:nvSpPr>
        <p:spPr bwMode="gray">
          <a:xfrm>
            <a:off x="2346325" y="1248019"/>
            <a:ext cx="0" cy="5633918"/>
          </a:xfrm>
          <a:prstGeom prst="line">
            <a:avLst/>
          </a:prstGeom>
          <a:noFill/>
          <a:ln w="28575">
            <a:solidFill>
              <a:schemeClr val="bg1"/>
            </a:solidFill>
            <a:round/>
            <a:headEnd/>
            <a:tailEnd/>
          </a:ln>
        </p:spPr>
        <p:txBody>
          <a:bodyPr/>
          <a:lstStyle/>
          <a:p>
            <a:endParaRPr lang="sv-SE" dirty="0">
              <a:latin typeface="Garamond" pitchFamily="18" charset="0"/>
            </a:endParaRPr>
          </a:p>
        </p:txBody>
      </p:sp>
      <p:sp>
        <p:nvSpPr>
          <p:cNvPr id="26" name="Line 11"/>
          <p:cNvSpPr>
            <a:spLocks noChangeShapeType="1"/>
          </p:cNvSpPr>
          <p:nvPr/>
        </p:nvSpPr>
        <p:spPr bwMode="gray">
          <a:xfrm>
            <a:off x="4727575" y="1248019"/>
            <a:ext cx="0" cy="4572000"/>
          </a:xfrm>
          <a:prstGeom prst="line">
            <a:avLst/>
          </a:prstGeom>
          <a:noFill/>
          <a:ln w="28575">
            <a:solidFill>
              <a:schemeClr val="bg1"/>
            </a:solidFill>
            <a:round/>
            <a:headEnd/>
            <a:tailEnd/>
          </a:ln>
        </p:spPr>
        <p:txBody>
          <a:bodyPr/>
          <a:lstStyle/>
          <a:p>
            <a:endParaRPr lang="sv-SE" dirty="0">
              <a:latin typeface="Garamond" pitchFamily="18" charset="0"/>
            </a:endParaRPr>
          </a:p>
        </p:txBody>
      </p:sp>
      <p:sp>
        <p:nvSpPr>
          <p:cNvPr id="27" name="Line 12"/>
          <p:cNvSpPr>
            <a:spLocks noChangeShapeType="1"/>
          </p:cNvSpPr>
          <p:nvPr/>
        </p:nvSpPr>
        <p:spPr bwMode="gray">
          <a:xfrm>
            <a:off x="7083425" y="1248019"/>
            <a:ext cx="0" cy="4572000"/>
          </a:xfrm>
          <a:prstGeom prst="line">
            <a:avLst/>
          </a:prstGeom>
          <a:noFill/>
          <a:ln w="28575">
            <a:solidFill>
              <a:schemeClr val="bg1"/>
            </a:solidFill>
            <a:round/>
            <a:headEnd/>
            <a:tailEnd/>
          </a:ln>
        </p:spPr>
        <p:txBody>
          <a:bodyPr/>
          <a:lstStyle/>
          <a:p>
            <a:endParaRPr lang="sv-SE" dirty="0">
              <a:latin typeface="Garamond" pitchFamily="18" charset="0"/>
            </a:endParaRPr>
          </a:p>
        </p:txBody>
      </p:sp>
      <p:sp>
        <p:nvSpPr>
          <p:cNvPr id="4" name="Frihandsfigur 3"/>
          <p:cNvSpPr/>
          <p:nvPr/>
        </p:nvSpPr>
        <p:spPr>
          <a:xfrm>
            <a:off x="-7815" y="4481512"/>
            <a:ext cx="9440740" cy="2540001"/>
          </a:xfrm>
          <a:custGeom>
            <a:avLst/>
            <a:gdLst>
              <a:gd name="connsiteX0" fmla="*/ 9433169 w 9433169"/>
              <a:gd name="connsiteY0" fmla="*/ 0 h 2289908"/>
              <a:gd name="connsiteX1" fmla="*/ 9433169 w 9433169"/>
              <a:gd name="connsiteY1" fmla="*/ 2289908 h 2289908"/>
              <a:gd name="connsiteX2" fmla="*/ 0 w 9433169"/>
              <a:gd name="connsiteY2" fmla="*/ 2289908 h 2289908"/>
              <a:gd name="connsiteX3" fmla="*/ 9433169 w 9433169"/>
              <a:gd name="connsiteY3" fmla="*/ 0 h 2289908"/>
            </a:gdLst>
            <a:ahLst/>
            <a:cxnLst>
              <a:cxn ang="0">
                <a:pos x="connsiteX0" y="connsiteY0"/>
              </a:cxn>
              <a:cxn ang="0">
                <a:pos x="connsiteX1" y="connsiteY1"/>
              </a:cxn>
              <a:cxn ang="0">
                <a:pos x="connsiteX2" y="connsiteY2"/>
              </a:cxn>
              <a:cxn ang="0">
                <a:pos x="connsiteX3" y="connsiteY3"/>
              </a:cxn>
            </a:cxnLst>
            <a:rect l="l" t="t" r="r" b="b"/>
            <a:pathLst>
              <a:path w="9433169" h="2289908">
                <a:moveTo>
                  <a:pt x="9433169" y="0"/>
                </a:moveTo>
                <a:lnTo>
                  <a:pt x="9433169" y="2289908"/>
                </a:lnTo>
                <a:lnTo>
                  <a:pt x="0" y="2289908"/>
                </a:lnTo>
                <a:lnTo>
                  <a:pt x="9433169" y="0"/>
                </a:lnTo>
                <a:close/>
              </a:path>
            </a:pathLst>
          </a:custGeom>
          <a:solidFill>
            <a:schemeClr val="accent1"/>
          </a:solidFill>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300" b="0" i="0" u="none" strike="noStrike" cap="none" normalizeH="0" baseline="0" smtClean="0">
              <a:ln>
                <a:noFill/>
              </a:ln>
              <a:solidFill>
                <a:schemeClr val="tx1"/>
              </a:solidFill>
              <a:effectLst/>
              <a:latin typeface="Arial" charset="0"/>
            </a:endParaRPr>
          </a:p>
        </p:txBody>
      </p:sp>
      <p:sp>
        <p:nvSpPr>
          <p:cNvPr id="30" name="Line 10"/>
          <p:cNvSpPr>
            <a:spLocks noChangeShapeType="1"/>
          </p:cNvSpPr>
          <p:nvPr/>
        </p:nvSpPr>
        <p:spPr bwMode="gray">
          <a:xfrm rot="5400000">
            <a:off x="4716462" y="-3469499"/>
            <a:ext cx="0" cy="9432925"/>
          </a:xfrm>
          <a:prstGeom prst="line">
            <a:avLst/>
          </a:prstGeom>
          <a:noFill/>
          <a:ln w="28575">
            <a:solidFill>
              <a:schemeClr val="bg1"/>
            </a:solidFill>
            <a:round/>
            <a:headEnd/>
            <a:tailEnd/>
          </a:ln>
        </p:spPr>
        <p:txBody>
          <a:bodyPr/>
          <a:lstStyle/>
          <a:p>
            <a:endParaRPr lang="sv-SE" dirty="0">
              <a:latin typeface="Garamond" pitchFamily="18" charset="0"/>
            </a:endParaRPr>
          </a:p>
        </p:txBody>
      </p:sp>
      <p:sp>
        <p:nvSpPr>
          <p:cNvPr id="31" name="Line 10"/>
          <p:cNvSpPr>
            <a:spLocks noChangeShapeType="1"/>
          </p:cNvSpPr>
          <p:nvPr/>
        </p:nvSpPr>
        <p:spPr bwMode="gray">
          <a:xfrm rot="5400000">
            <a:off x="3439086" y="1027673"/>
            <a:ext cx="2554751" cy="9432927"/>
          </a:xfrm>
          <a:prstGeom prst="line">
            <a:avLst/>
          </a:prstGeom>
          <a:noFill/>
          <a:ln w="28575">
            <a:solidFill>
              <a:schemeClr val="bg1"/>
            </a:solidFill>
            <a:round/>
            <a:headEnd/>
            <a:tailEnd/>
          </a:ln>
        </p:spPr>
        <p:txBody>
          <a:bodyPr/>
          <a:lstStyle/>
          <a:p>
            <a:endParaRPr lang="sv-SE" dirty="0">
              <a:latin typeface="Garamond" pitchFamily="18" charset="0"/>
            </a:endParaRPr>
          </a:p>
        </p:txBody>
      </p:sp>
      <p:pic>
        <p:nvPicPr>
          <p:cNvPr id="28" name="Bildobjekt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34047" y="5907435"/>
            <a:ext cx="1747168" cy="771697"/>
          </a:xfrm>
          <a:prstGeom prst="rect">
            <a:avLst/>
          </a:prstGeom>
        </p:spPr>
      </p:pic>
      <p:sp>
        <p:nvSpPr>
          <p:cNvPr id="16" name="Rectangle 2"/>
          <p:cNvSpPr>
            <a:spLocks noChangeArrowheads="1"/>
          </p:cNvSpPr>
          <p:nvPr/>
        </p:nvSpPr>
        <p:spPr bwMode="gray">
          <a:xfrm>
            <a:off x="0" y="0"/>
            <a:ext cx="9432925" cy="7021513"/>
          </a:xfrm>
          <a:prstGeom prst="rect">
            <a:avLst/>
          </a:prstGeom>
          <a:solidFill>
            <a:schemeClr val="bg1"/>
          </a:solidFill>
          <a:ln w="9525">
            <a:noFill/>
            <a:miter lim="800000"/>
            <a:headEnd/>
            <a:tailEnd/>
          </a:ln>
        </p:spPr>
        <p:txBody>
          <a:bodyPr wrap="none" anchor="ctr"/>
          <a:lstStyle/>
          <a:p>
            <a:pPr algn="ctr" eaLnBrk="0" hangingPunct="0"/>
            <a:endParaRPr lang="sv-SE" dirty="0">
              <a:latin typeface="Garamond" pitchFamily="18" charset="0"/>
            </a:endParaRPr>
          </a:p>
        </p:txBody>
      </p:sp>
      <p:pic>
        <p:nvPicPr>
          <p:cNvPr id="18" name="Picture 3" descr="X:\ALMI_038\J-1436_Apr-11_LM\kundmat\Från bildbank\313000009_b.jpg"/>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t="320" r="22879" b="-1"/>
          <a:stretch/>
        </p:blipFill>
        <p:spPr bwMode="auto">
          <a:xfrm>
            <a:off x="0" y="1233344"/>
            <a:ext cx="2343432" cy="5788169"/>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 descr="X:\ALMI_038\J-1436_Apr-11_LM\kundmat\Från bildbank\1284024_b.jpg"/>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l="30321" r="24069"/>
          <a:stretch/>
        </p:blipFill>
        <p:spPr bwMode="auto">
          <a:xfrm>
            <a:off x="7083424" y="1233345"/>
            <a:ext cx="2349501" cy="4462463"/>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13" descr="ESY-000245589"/>
          <p:cNvPicPr>
            <a:picLocks noChangeAspect="1" noChangeArrowheads="1"/>
          </p:cNvPicPr>
          <p:nvPr/>
        </p:nvPicPr>
        <p:blipFill rotWithShape="1">
          <a:blip r:embed="rId4" cstate="print">
            <a:lum contrast="-12000"/>
          </a:blip>
          <a:srcRect l="3034" r="11188"/>
          <a:stretch/>
        </p:blipFill>
        <p:spPr bwMode="auto">
          <a:xfrm>
            <a:off x="2343630" y="1233344"/>
            <a:ext cx="4741049" cy="5213664"/>
          </a:xfrm>
          <a:prstGeom prst="rect">
            <a:avLst/>
          </a:prstGeom>
          <a:noFill/>
          <a:ln w="9525">
            <a:noFill/>
            <a:miter lim="800000"/>
            <a:headEnd/>
            <a:tailEnd/>
          </a:ln>
        </p:spPr>
      </p:pic>
      <p:sp>
        <p:nvSpPr>
          <p:cNvPr id="29" name="Rectangle 6"/>
          <p:cNvSpPr>
            <a:spLocks noChangeArrowheads="1"/>
          </p:cNvSpPr>
          <p:nvPr/>
        </p:nvSpPr>
        <p:spPr bwMode="gray">
          <a:xfrm>
            <a:off x="-1" y="0"/>
            <a:ext cx="9432925" cy="1248019"/>
          </a:xfrm>
          <a:prstGeom prst="rect">
            <a:avLst/>
          </a:prstGeom>
          <a:solidFill>
            <a:schemeClr val="accent1"/>
          </a:solidFill>
          <a:ln w="9525">
            <a:noFill/>
            <a:miter lim="800000"/>
            <a:headEnd/>
            <a:tailEnd/>
          </a:ln>
        </p:spPr>
        <p:txBody>
          <a:bodyPr/>
          <a:lstStyle/>
          <a:p>
            <a:pPr eaLnBrk="0" hangingPunct="0"/>
            <a:endParaRPr lang="sv-SE" b="1" dirty="0">
              <a:solidFill>
                <a:schemeClr val="bg1"/>
              </a:solidFill>
              <a:latin typeface="Garamond" pitchFamily="18" charset="0"/>
            </a:endParaRPr>
          </a:p>
        </p:txBody>
      </p:sp>
      <p:sp>
        <p:nvSpPr>
          <p:cNvPr id="32" name="Rectangle 7"/>
          <p:cNvSpPr>
            <a:spLocks noChangeArrowheads="1"/>
          </p:cNvSpPr>
          <p:nvPr/>
        </p:nvSpPr>
        <p:spPr bwMode="gray">
          <a:xfrm>
            <a:off x="1546383" y="415226"/>
            <a:ext cx="6336992" cy="523220"/>
          </a:xfrm>
          <a:prstGeom prst="rect">
            <a:avLst/>
          </a:prstGeom>
          <a:noFill/>
          <a:ln w="9525">
            <a:noFill/>
            <a:miter lim="800000"/>
            <a:headEnd/>
            <a:tailEnd/>
          </a:ln>
        </p:spPr>
        <p:txBody>
          <a:bodyPr wrap="none">
            <a:spAutoFit/>
          </a:bodyPr>
          <a:lstStyle/>
          <a:p>
            <a:pPr algn="ctr" eaLnBrk="0" hangingPunct="0"/>
            <a:r>
              <a:rPr lang="sv-SE" sz="2800" b="1" dirty="0">
                <a:solidFill>
                  <a:schemeClr val="bg1"/>
                </a:solidFill>
                <a:latin typeface="+mj-lt"/>
              </a:rPr>
              <a:t>Från </a:t>
            </a:r>
            <a:r>
              <a:rPr lang="sv-SE" sz="2800" b="1" dirty="0" smtClean="0">
                <a:solidFill>
                  <a:schemeClr val="bg1"/>
                </a:solidFill>
                <a:latin typeface="+mj-lt"/>
              </a:rPr>
              <a:t>idéer </a:t>
            </a:r>
            <a:r>
              <a:rPr lang="sv-SE" sz="2800" b="1" dirty="0">
                <a:solidFill>
                  <a:schemeClr val="bg1"/>
                </a:solidFill>
                <a:latin typeface="+mj-lt"/>
              </a:rPr>
              <a:t>till </a:t>
            </a:r>
            <a:r>
              <a:rPr lang="sv-SE" sz="2800" b="1" dirty="0" smtClean="0">
                <a:solidFill>
                  <a:schemeClr val="bg1"/>
                </a:solidFill>
                <a:latin typeface="+mj-lt"/>
              </a:rPr>
              <a:t>framgångsrika företag</a:t>
            </a:r>
            <a:endParaRPr lang="sv-SE" sz="2800" b="1" dirty="0">
              <a:solidFill>
                <a:schemeClr val="bg1"/>
              </a:solidFill>
              <a:latin typeface="+mj-lt"/>
            </a:endParaRPr>
          </a:p>
        </p:txBody>
      </p:sp>
      <p:sp>
        <p:nvSpPr>
          <p:cNvPr id="33" name="Line 10"/>
          <p:cNvSpPr>
            <a:spLocks noChangeShapeType="1"/>
          </p:cNvSpPr>
          <p:nvPr/>
        </p:nvSpPr>
        <p:spPr bwMode="gray">
          <a:xfrm>
            <a:off x="2346325" y="1248019"/>
            <a:ext cx="0" cy="5633918"/>
          </a:xfrm>
          <a:prstGeom prst="line">
            <a:avLst/>
          </a:prstGeom>
          <a:noFill/>
          <a:ln w="28575">
            <a:solidFill>
              <a:schemeClr val="bg1"/>
            </a:solidFill>
            <a:round/>
            <a:headEnd/>
            <a:tailEnd/>
          </a:ln>
        </p:spPr>
        <p:txBody>
          <a:bodyPr/>
          <a:lstStyle/>
          <a:p>
            <a:endParaRPr lang="sv-SE" dirty="0">
              <a:latin typeface="Garamond" pitchFamily="18" charset="0"/>
            </a:endParaRPr>
          </a:p>
        </p:txBody>
      </p:sp>
      <p:sp>
        <p:nvSpPr>
          <p:cNvPr id="34" name="Line 11"/>
          <p:cNvSpPr>
            <a:spLocks noChangeShapeType="1"/>
          </p:cNvSpPr>
          <p:nvPr/>
        </p:nvSpPr>
        <p:spPr bwMode="gray">
          <a:xfrm>
            <a:off x="4727575" y="1248019"/>
            <a:ext cx="0" cy="4572000"/>
          </a:xfrm>
          <a:prstGeom prst="line">
            <a:avLst/>
          </a:prstGeom>
          <a:noFill/>
          <a:ln w="28575">
            <a:solidFill>
              <a:schemeClr val="bg1"/>
            </a:solidFill>
            <a:round/>
            <a:headEnd/>
            <a:tailEnd/>
          </a:ln>
        </p:spPr>
        <p:txBody>
          <a:bodyPr/>
          <a:lstStyle/>
          <a:p>
            <a:endParaRPr lang="sv-SE" dirty="0">
              <a:latin typeface="Garamond" pitchFamily="18" charset="0"/>
            </a:endParaRPr>
          </a:p>
        </p:txBody>
      </p:sp>
      <p:sp>
        <p:nvSpPr>
          <p:cNvPr id="35" name="Line 12"/>
          <p:cNvSpPr>
            <a:spLocks noChangeShapeType="1"/>
          </p:cNvSpPr>
          <p:nvPr/>
        </p:nvSpPr>
        <p:spPr bwMode="gray">
          <a:xfrm>
            <a:off x="7083425" y="1248019"/>
            <a:ext cx="0" cy="4572000"/>
          </a:xfrm>
          <a:prstGeom prst="line">
            <a:avLst/>
          </a:prstGeom>
          <a:noFill/>
          <a:ln w="28575">
            <a:solidFill>
              <a:schemeClr val="bg1"/>
            </a:solidFill>
            <a:round/>
            <a:headEnd/>
            <a:tailEnd/>
          </a:ln>
        </p:spPr>
        <p:txBody>
          <a:bodyPr/>
          <a:lstStyle/>
          <a:p>
            <a:endParaRPr lang="sv-SE" dirty="0">
              <a:latin typeface="Garamond" pitchFamily="18" charset="0"/>
            </a:endParaRPr>
          </a:p>
        </p:txBody>
      </p:sp>
      <p:sp>
        <p:nvSpPr>
          <p:cNvPr id="36" name="Frihandsfigur 35"/>
          <p:cNvSpPr/>
          <p:nvPr/>
        </p:nvSpPr>
        <p:spPr>
          <a:xfrm>
            <a:off x="-7815" y="4481512"/>
            <a:ext cx="9440740" cy="2540001"/>
          </a:xfrm>
          <a:custGeom>
            <a:avLst/>
            <a:gdLst>
              <a:gd name="connsiteX0" fmla="*/ 9433169 w 9433169"/>
              <a:gd name="connsiteY0" fmla="*/ 0 h 2289908"/>
              <a:gd name="connsiteX1" fmla="*/ 9433169 w 9433169"/>
              <a:gd name="connsiteY1" fmla="*/ 2289908 h 2289908"/>
              <a:gd name="connsiteX2" fmla="*/ 0 w 9433169"/>
              <a:gd name="connsiteY2" fmla="*/ 2289908 h 2289908"/>
              <a:gd name="connsiteX3" fmla="*/ 9433169 w 9433169"/>
              <a:gd name="connsiteY3" fmla="*/ 0 h 2289908"/>
            </a:gdLst>
            <a:ahLst/>
            <a:cxnLst>
              <a:cxn ang="0">
                <a:pos x="connsiteX0" y="connsiteY0"/>
              </a:cxn>
              <a:cxn ang="0">
                <a:pos x="connsiteX1" y="connsiteY1"/>
              </a:cxn>
              <a:cxn ang="0">
                <a:pos x="connsiteX2" y="connsiteY2"/>
              </a:cxn>
              <a:cxn ang="0">
                <a:pos x="connsiteX3" y="connsiteY3"/>
              </a:cxn>
            </a:cxnLst>
            <a:rect l="l" t="t" r="r" b="b"/>
            <a:pathLst>
              <a:path w="9433169" h="2289908">
                <a:moveTo>
                  <a:pt x="9433169" y="0"/>
                </a:moveTo>
                <a:lnTo>
                  <a:pt x="9433169" y="2289908"/>
                </a:lnTo>
                <a:lnTo>
                  <a:pt x="0" y="2289908"/>
                </a:lnTo>
                <a:lnTo>
                  <a:pt x="9433169" y="0"/>
                </a:lnTo>
                <a:close/>
              </a:path>
            </a:pathLst>
          </a:custGeom>
          <a:solidFill>
            <a:schemeClr val="accent1"/>
          </a:solidFill>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300" b="0" i="0" u="none" strike="noStrike" cap="none" normalizeH="0" baseline="0" smtClean="0">
              <a:ln>
                <a:noFill/>
              </a:ln>
              <a:solidFill>
                <a:schemeClr val="tx1"/>
              </a:solidFill>
              <a:effectLst/>
              <a:latin typeface="Arial" charset="0"/>
            </a:endParaRPr>
          </a:p>
        </p:txBody>
      </p:sp>
      <p:sp>
        <p:nvSpPr>
          <p:cNvPr id="37" name="Line 10"/>
          <p:cNvSpPr>
            <a:spLocks noChangeShapeType="1"/>
          </p:cNvSpPr>
          <p:nvPr/>
        </p:nvSpPr>
        <p:spPr bwMode="gray">
          <a:xfrm rot="5400000">
            <a:off x="4716462" y="-3469499"/>
            <a:ext cx="0" cy="9432925"/>
          </a:xfrm>
          <a:prstGeom prst="line">
            <a:avLst/>
          </a:prstGeom>
          <a:noFill/>
          <a:ln w="28575">
            <a:solidFill>
              <a:schemeClr val="bg1"/>
            </a:solidFill>
            <a:round/>
            <a:headEnd/>
            <a:tailEnd/>
          </a:ln>
        </p:spPr>
        <p:txBody>
          <a:bodyPr/>
          <a:lstStyle/>
          <a:p>
            <a:endParaRPr lang="sv-SE" dirty="0">
              <a:latin typeface="Garamond" pitchFamily="18" charset="0"/>
            </a:endParaRPr>
          </a:p>
        </p:txBody>
      </p:sp>
      <p:sp>
        <p:nvSpPr>
          <p:cNvPr id="38" name="Line 10"/>
          <p:cNvSpPr>
            <a:spLocks noChangeShapeType="1"/>
          </p:cNvSpPr>
          <p:nvPr/>
        </p:nvSpPr>
        <p:spPr bwMode="gray">
          <a:xfrm rot="5400000">
            <a:off x="3439086" y="1027673"/>
            <a:ext cx="2554751" cy="9432927"/>
          </a:xfrm>
          <a:prstGeom prst="line">
            <a:avLst/>
          </a:prstGeom>
          <a:noFill/>
          <a:ln w="28575">
            <a:solidFill>
              <a:schemeClr val="bg1"/>
            </a:solidFill>
            <a:round/>
            <a:headEnd/>
            <a:tailEnd/>
          </a:ln>
        </p:spPr>
        <p:txBody>
          <a:bodyPr/>
          <a:lstStyle/>
          <a:p>
            <a:endParaRPr lang="sv-SE" dirty="0">
              <a:latin typeface="Garamond" pitchFamily="18" charset="0"/>
            </a:endParaRPr>
          </a:p>
        </p:txBody>
      </p:sp>
      <p:pic>
        <p:nvPicPr>
          <p:cNvPr id="40" name="Bildobjekt 3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522670" y="5930407"/>
            <a:ext cx="1594342" cy="495539"/>
          </a:xfrm>
          <a:prstGeom prst="rect">
            <a:avLst/>
          </a:prstGeom>
        </p:spPr>
      </p:pic>
    </p:spTree>
  </p:cSld>
  <p:clrMapOvr>
    <a:masterClrMapping/>
  </p:clrMapOvr>
  <p:transition spd="med">
    <p:zo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smtClean="0"/>
              <a:t>Click to edit Master title style</a:t>
            </a:r>
            <a:endParaRPr lang="sv-SE"/>
          </a:p>
        </p:txBody>
      </p:sp>
      <p:sp>
        <p:nvSpPr>
          <p:cNvPr id="3" name="Platshållare för innehåll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Platshållare för datum 3"/>
          <p:cNvSpPr>
            <a:spLocks noGrp="1"/>
          </p:cNvSpPr>
          <p:nvPr>
            <p:ph type="dt" sz="half" idx="10"/>
          </p:nvPr>
        </p:nvSpPr>
        <p:spPr/>
        <p:txBody>
          <a:bodyPr/>
          <a:lstStyle/>
          <a:p>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F89AF71-513D-4E3C-B90C-CE52C4F78334}"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44538" y="4511675"/>
            <a:ext cx="8018462" cy="1395413"/>
          </a:xfrm>
        </p:spPr>
        <p:txBody>
          <a:bodyPr anchor="t"/>
          <a:lstStyle>
            <a:lvl1pPr algn="l">
              <a:defRPr sz="4000" b="1" cap="all"/>
            </a:lvl1pPr>
          </a:lstStyle>
          <a:p>
            <a:r>
              <a:rPr lang="en-US" smtClean="0"/>
              <a:t>Click to edit Master title style</a:t>
            </a:r>
            <a:endParaRPr lang="sv-SE"/>
          </a:p>
        </p:txBody>
      </p:sp>
      <p:sp>
        <p:nvSpPr>
          <p:cNvPr id="3" name="Platshållare för text 2"/>
          <p:cNvSpPr>
            <a:spLocks noGrp="1"/>
          </p:cNvSpPr>
          <p:nvPr>
            <p:ph type="body" idx="1"/>
          </p:nvPr>
        </p:nvSpPr>
        <p:spPr>
          <a:xfrm>
            <a:off x="744538" y="2976563"/>
            <a:ext cx="8018462" cy="153511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Platshållare för datum 3"/>
          <p:cNvSpPr>
            <a:spLocks noGrp="1"/>
          </p:cNvSpPr>
          <p:nvPr>
            <p:ph type="dt" sz="half" idx="10"/>
          </p:nvPr>
        </p:nvSpPr>
        <p:spPr/>
        <p:txBody>
          <a:bodyPr/>
          <a:lstStyle/>
          <a:p>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F89AF71-513D-4E3C-B90C-CE52C4F78334}" type="slidenum">
              <a:rPr lang="sv-SE" smtClean="0"/>
              <a:pPr/>
              <a:t>‹#›</a:t>
            </a:fld>
            <a:endParaRPr lang="sv-S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smtClean="0"/>
              <a:t>Click to edit Master title style</a:t>
            </a:r>
            <a:endParaRPr lang="sv-SE"/>
          </a:p>
        </p:txBody>
      </p:sp>
      <p:sp>
        <p:nvSpPr>
          <p:cNvPr id="3" name="Platshållare för innehåll 2"/>
          <p:cNvSpPr>
            <a:spLocks noGrp="1"/>
          </p:cNvSpPr>
          <p:nvPr>
            <p:ph sz="half" idx="1"/>
          </p:nvPr>
        </p:nvSpPr>
        <p:spPr>
          <a:xfrm>
            <a:off x="471488" y="1638300"/>
            <a:ext cx="4168775" cy="4633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Platshållare för innehåll 3"/>
          <p:cNvSpPr>
            <a:spLocks noGrp="1"/>
          </p:cNvSpPr>
          <p:nvPr>
            <p:ph sz="half" idx="2"/>
          </p:nvPr>
        </p:nvSpPr>
        <p:spPr>
          <a:xfrm>
            <a:off x="4792663" y="1638300"/>
            <a:ext cx="4168775" cy="4633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Platshållare för datum 4"/>
          <p:cNvSpPr>
            <a:spLocks noGrp="1"/>
          </p:cNvSpPr>
          <p:nvPr>
            <p:ph type="dt" sz="half" idx="10"/>
          </p:nvPr>
        </p:nvSpPr>
        <p:spPr/>
        <p:txBody>
          <a:bodyPr/>
          <a:lstStyle/>
          <a:p>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F89AF71-513D-4E3C-B90C-CE52C4F78334}" type="slidenum">
              <a:rPr lang="sv-SE" smtClean="0"/>
              <a:pPr/>
              <a:t>‹#›</a:t>
            </a:fld>
            <a:endParaRPr lang="sv-S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en-US" smtClean="0"/>
              <a:t>Click to edit Master title style</a:t>
            </a:r>
            <a:endParaRPr lang="sv-SE"/>
          </a:p>
        </p:txBody>
      </p:sp>
      <p:sp>
        <p:nvSpPr>
          <p:cNvPr id="3" name="Platshållare för text 2"/>
          <p:cNvSpPr>
            <a:spLocks noGrp="1"/>
          </p:cNvSpPr>
          <p:nvPr>
            <p:ph type="body" idx="1"/>
          </p:nvPr>
        </p:nvSpPr>
        <p:spPr>
          <a:xfrm>
            <a:off x="471488" y="1571625"/>
            <a:ext cx="4168775" cy="6556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Platshållare för innehåll 3"/>
          <p:cNvSpPr>
            <a:spLocks noGrp="1"/>
          </p:cNvSpPr>
          <p:nvPr>
            <p:ph sz="half" idx="2"/>
          </p:nvPr>
        </p:nvSpPr>
        <p:spPr>
          <a:xfrm>
            <a:off x="471488" y="2227263"/>
            <a:ext cx="4168775" cy="40449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Platshållare för text 4"/>
          <p:cNvSpPr>
            <a:spLocks noGrp="1"/>
          </p:cNvSpPr>
          <p:nvPr>
            <p:ph type="body" sz="quarter" idx="3"/>
          </p:nvPr>
        </p:nvSpPr>
        <p:spPr>
          <a:xfrm>
            <a:off x="4791075" y="1571625"/>
            <a:ext cx="4170363" cy="6556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Platshållare för innehåll 5"/>
          <p:cNvSpPr>
            <a:spLocks noGrp="1"/>
          </p:cNvSpPr>
          <p:nvPr>
            <p:ph sz="quarter" idx="4"/>
          </p:nvPr>
        </p:nvSpPr>
        <p:spPr>
          <a:xfrm>
            <a:off x="4791075" y="2227263"/>
            <a:ext cx="4170363" cy="40449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Platshållare för datum 6"/>
          <p:cNvSpPr>
            <a:spLocks noGrp="1"/>
          </p:cNvSpPr>
          <p:nvPr>
            <p:ph type="dt" sz="half" idx="10"/>
          </p:nvPr>
        </p:nvSpPr>
        <p:spPr/>
        <p:txBody>
          <a:bodyPr/>
          <a:lstStyle/>
          <a:p>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9F89AF71-513D-4E3C-B90C-CE52C4F78334}" type="slidenum">
              <a:rPr lang="sv-SE" smtClean="0"/>
              <a:pPr/>
              <a:t>‹#›</a:t>
            </a:fld>
            <a:endParaRPr lang="sv-S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smtClean="0"/>
              <a:t>Click to edit Master title style</a:t>
            </a:r>
            <a:endParaRPr lang="sv-SE"/>
          </a:p>
        </p:txBody>
      </p:sp>
      <p:sp>
        <p:nvSpPr>
          <p:cNvPr id="3" name="Platshållare för datum 2"/>
          <p:cNvSpPr>
            <a:spLocks noGrp="1"/>
          </p:cNvSpPr>
          <p:nvPr>
            <p:ph type="dt" sz="half" idx="10"/>
          </p:nvPr>
        </p:nvSpPr>
        <p:spPr/>
        <p:txBody>
          <a:bodyPr/>
          <a:lstStyle/>
          <a:p>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9F89AF71-513D-4E3C-B90C-CE52C4F78334}" type="slidenum">
              <a:rPr lang="sv-SE" smtClean="0"/>
              <a:pPr/>
              <a:t>‹#›</a:t>
            </a:fld>
            <a:endParaRPr lang="sv-S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9F89AF71-513D-4E3C-B90C-CE52C4F78334}" type="slidenum">
              <a:rPr lang="sv-SE" smtClean="0"/>
              <a:pPr/>
              <a:t>‹#›</a:t>
            </a:fld>
            <a:endParaRPr lang="sv-S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71488" y="279400"/>
            <a:ext cx="3103562" cy="1190625"/>
          </a:xfrm>
        </p:spPr>
        <p:txBody>
          <a:bodyPr anchor="b"/>
          <a:lstStyle>
            <a:lvl1pPr algn="l">
              <a:defRPr sz="2000" b="1"/>
            </a:lvl1pPr>
          </a:lstStyle>
          <a:p>
            <a:r>
              <a:rPr lang="en-US" smtClean="0"/>
              <a:t>Click to edit Master title style</a:t>
            </a:r>
            <a:endParaRPr lang="sv-SE"/>
          </a:p>
        </p:txBody>
      </p:sp>
      <p:sp>
        <p:nvSpPr>
          <p:cNvPr id="3" name="Platshållare för innehåll 2"/>
          <p:cNvSpPr>
            <a:spLocks noGrp="1"/>
          </p:cNvSpPr>
          <p:nvPr>
            <p:ph idx="1"/>
          </p:nvPr>
        </p:nvSpPr>
        <p:spPr>
          <a:xfrm>
            <a:off x="3687763" y="279400"/>
            <a:ext cx="5273675" cy="59928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Platshållare för text 3"/>
          <p:cNvSpPr>
            <a:spLocks noGrp="1"/>
          </p:cNvSpPr>
          <p:nvPr>
            <p:ph type="body" sz="half" idx="2"/>
          </p:nvPr>
        </p:nvSpPr>
        <p:spPr>
          <a:xfrm>
            <a:off x="471488" y="1470025"/>
            <a:ext cx="3103562" cy="48021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Platshållare för datum 4"/>
          <p:cNvSpPr>
            <a:spLocks noGrp="1"/>
          </p:cNvSpPr>
          <p:nvPr>
            <p:ph type="dt" sz="half" idx="10"/>
          </p:nvPr>
        </p:nvSpPr>
        <p:spPr/>
        <p:txBody>
          <a:bodyPr/>
          <a:lstStyle/>
          <a:p>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F89AF71-513D-4E3C-B90C-CE52C4F78334}" type="slidenum">
              <a:rPr lang="sv-SE" smtClean="0"/>
              <a:pPr/>
              <a:t>‹#›</a:t>
            </a:fld>
            <a:endParaRPr lang="sv-S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849438" y="4914900"/>
            <a:ext cx="5659437" cy="581025"/>
          </a:xfrm>
        </p:spPr>
        <p:txBody>
          <a:bodyPr anchor="b"/>
          <a:lstStyle>
            <a:lvl1pPr algn="l">
              <a:defRPr sz="2000" b="1"/>
            </a:lvl1pPr>
          </a:lstStyle>
          <a:p>
            <a:r>
              <a:rPr lang="en-US" smtClean="0"/>
              <a:t>Click to edit Master title style</a:t>
            </a:r>
            <a:endParaRPr lang="sv-SE"/>
          </a:p>
        </p:txBody>
      </p:sp>
      <p:sp>
        <p:nvSpPr>
          <p:cNvPr id="3" name="Platshållare för bild 2"/>
          <p:cNvSpPr>
            <a:spLocks noGrp="1"/>
          </p:cNvSpPr>
          <p:nvPr>
            <p:ph type="pic" idx="1"/>
          </p:nvPr>
        </p:nvSpPr>
        <p:spPr>
          <a:xfrm>
            <a:off x="1849438" y="627063"/>
            <a:ext cx="5659437" cy="4213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sv-SE"/>
          </a:p>
        </p:txBody>
      </p:sp>
      <p:sp>
        <p:nvSpPr>
          <p:cNvPr id="4" name="Platshållare för text 3"/>
          <p:cNvSpPr>
            <a:spLocks noGrp="1"/>
          </p:cNvSpPr>
          <p:nvPr>
            <p:ph type="body" sz="half" idx="2"/>
          </p:nvPr>
        </p:nvSpPr>
        <p:spPr>
          <a:xfrm>
            <a:off x="1849438" y="5495925"/>
            <a:ext cx="5659437" cy="8239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Platshållare för datum 4"/>
          <p:cNvSpPr>
            <a:spLocks noGrp="1"/>
          </p:cNvSpPr>
          <p:nvPr>
            <p:ph type="dt" sz="half" idx="10"/>
          </p:nvPr>
        </p:nvSpPr>
        <p:spPr/>
        <p:txBody>
          <a:bodyPr/>
          <a:lstStyle/>
          <a:p>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F89AF71-513D-4E3C-B90C-CE52C4F78334}" type="slidenum">
              <a:rPr lang="sv-SE" smtClean="0"/>
              <a:pPr/>
              <a:t>‹#›</a:t>
            </a:fld>
            <a:endParaRPr lang="sv-S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smtClean="0"/>
              <a:t>Click to edit Master title style</a:t>
            </a:r>
            <a:endParaRPr lang="sv-SE"/>
          </a:p>
        </p:txBody>
      </p:sp>
      <p:sp>
        <p:nvSpPr>
          <p:cNvPr id="3" name="Platshållare för lodrät text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Platshållare för datum 3"/>
          <p:cNvSpPr>
            <a:spLocks noGrp="1"/>
          </p:cNvSpPr>
          <p:nvPr>
            <p:ph type="dt" sz="half" idx="10"/>
          </p:nvPr>
        </p:nvSpPr>
        <p:spPr/>
        <p:txBody>
          <a:bodyPr/>
          <a:lstStyle/>
          <a:p>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F89AF71-513D-4E3C-B90C-CE52C4F78334}" type="slidenum">
              <a:rPr lang="sv-SE" smtClean="0"/>
              <a:pPr/>
              <a:t>‹#›</a:t>
            </a:fld>
            <a:endParaRPr lang="sv-S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838950" y="280988"/>
            <a:ext cx="2122488" cy="5991225"/>
          </a:xfrm>
        </p:spPr>
        <p:txBody>
          <a:bodyPr vert="eaVert"/>
          <a:lstStyle/>
          <a:p>
            <a:r>
              <a:rPr lang="en-US" smtClean="0"/>
              <a:t>Click to edit Master title style</a:t>
            </a:r>
            <a:endParaRPr lang="sv-SE"/>
          </a:p>
        </p:txBody>
      </p:sp>
      <p:sp>
        <p:nvSpPr>
          <p:cNvPr id="3" name="Platshållare för lodrät text 2"/>
          <p:cNvSpPr>
            <a:spLocks noGrp="1"/>
          </p:cNvSpPr>
          <p:nvPr>
            <p:ph type="body" orient="vert" idx="1"/>
          </p:nvPr>
        </p:nvSpPr>
        <p:spPr>
          <a:xfrm>
            <a:off x="471488" y="280988"/>
            <a:ext cx="6215062" cy="59912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Platshållare för datum 3"/>
          <p:cNvSpPr>
            <a:spLocks noGrp="1"/>
          </p:cNvSpPr>
          <p:nvPr>
            <p:ph type="dt" sz="half" idx="10"/>
          </p:nvPr>
        </p:nvSpPr>
        <p:spPr/>
        <p:txBody>
          <a:bodyPr/>
          <a:lstStyle/>
          <a:p>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F89AF71-513D-4E3C-B90C-CE52C4F78334}"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b="0">
                <a:solidFill>
                  <a:schemeClr val="tx1">
                    <a:lumMod val="75000"/>
                    <a:lumOff val="25000"/>
                  </a:schemeClr>
                </a:solidFill>
              </a:defRPr>
            </a:lvl1pPr>
          </a:lstStyle>
          <a:p>
            <a:r>
              <a:rPr lang="en-US" smtClean="0"/>
              <a:t>Click to edit Master title style</a:t>
            </a:r>
            <a:endParaRPr lang="sv-SE" dirty="0"/>
          </a:p>
        </p:txBody>
      </p:sp>
      <p:sp>
        <p:nvSpPr>
          <p:cNvPr id="3" name="Platshållare för innehåll 2"/>
          <p:cNvSpPr>
            <a:spLocks noGrp="1"/>
          </p:cNvSpPr>
          <p:nvPr>
            <p:ph idx="1"/>
          </p:nvPr>
        </p:nvSpPr>
        <p:spPr/>
        <p:txBody>
          <a:bodyPr/>
          <a:lstStyle>
            <a:lvl1pPr>
              <a:buClr>
                <a:schemeClr val="accent1"/>
              </a:buClr>
              <a:buFont typeface="Arial" pitchFamily="34" charset="0"/>
              <a:buChar char="•"/>
              <a:defRPr/>
            </a:lvl1pPr>
            <a:lvl2pPr>
              <a:lnSpc>
                <a:spcPct val="100000"/>
              </a:lnSpc>
              <a:spcBef>
                <a:spcPts val="600"/>
              </a:spcBef>
              <a:buClr>
                <a:schemeClr val="accent1"/>
              </a:buClr>
              <a:buFont typeface="Arial" pitchFamily="34" charset="0"/>
              <a:buChar char="•"/>
              <a:defRPr sz="2000"/>
            </a:lvl2pPr>
            <a:lvl3pPr>
              <a:lnSpc>
                <a:spcPct val="100000"/>
              </a:lnSpc>
              <a:spcBef>
                <a:spcPts val="600"/>
              </a:spcBef>
              <a:buClr>
                <a:schemeClr val="accent1"/>
              </a:buClr>
              <a:buFont typeface="Arial" pitchFamily="34" charset="0"/>
              <a:buChar char="•"/>
              <a:defRPr sz="2000"/>
            </a:lvl3pPr>
            <a:lvl4pPr>
              <a:lnSpc>
                <a:spcPct val="100000"/>
              </a:lnSpc>
              <a:spcBef>
                <a:spcPts val="600"/>
              </a:spcBef>
              <a:buClr>
                <a:schemeClr val="accent1"/>
              </a:buClr>
              <a:buFont typeface="Arial" pitchFamily="34" charset="0"/>
              <a:buChar char="•"/>
              <a:defRPr sz="2000"/>
            </a:lvl4pPr>
            <a:lvl5pPr>
              <a:lnSpc>
                <a:spcPct val="100000"/>
              </a:lnSpc>
              <a:spcBef>
                <a:spcPts val="600"/>
              </a:spcBef>
              <a:buClr>
                <a:schemeClr val="accent1"/>
              </a:buClr>
              <a:buFont typeface="Arial" pitchFamily="34" charset="0"/>
              <a:buChar cha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dirty="0"/>
          </a:p>
        </p:txBody>
      </p:sp>
      <p:sp>
        <p:nvSpPr>
          <p:cNvPr id="4" name="Rectangle 15"/>
          <p:cNvSpPr>
            <a:spLocks noGrp="1" noChangeArrowheads="1"/>
          </p:cNvSpPr>
          <p:nvPr>
            <p:ph type="sldNum" sz="quarter" idx="10"/>
          </p:nvPr>
        </p:nvSpPr>
        <p:spPr>
          <a:ln/>
        </p:spPr>
        <p:txBody>
          <a:bodyPr/>
          <a:lstStyle>
            <a:lvl1pPr>
              <a:defRPr b="1" i="0"/>
            </a:lvl1pPr>
          </a:lstStyle>
          <a:p>
            <a:pPr>
              <a:defRPr/>
            </a:pPr>
            <a:fld id="{681227BF-F12C-4795-8839-F31049FC21D5}" type="slidenum">
              <a:rPr lang="sv-SE" smtClean="0"/>
              <a:pPr>
                <a:defRPr/>
              </a:pPr>
              <a:t>‹#›</a:t>
            </a:fld>
            <a:endParaRPr lang="sv-SE" dirty="0"/>
          </a:p>
        </p:txBody>
      </p:sp>
    </p:spTree>
  </p:cSld>
  <p:clrMapOvr>
    <a:masterClrMapping/>
  </p:clrMapOvr>
  <p:transition spd="med">
    <p:zoom/>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smtClean="0"/>
              <a:t>Click to edit Master title style</a:t>
            </a:r>
            <a:endParaRPr lang="sv-SE"/>
          </a:p>
        </p:txBody>
      </p:sp>
      <p:sp>
        <p:nvSpPr>
          <p:cNvPr id="3" name="Platshållare för datum 2"/>
          <p:cNvSpPr>
            <a:spLocks noGrp="1"/>
          </p:cNvSpPr>
          <p:nvPr>
            <p:ph type="dt" sz="half" idx="10"/>
          </p:nvPr>
        </p:nvSpPr>
        <p:spPr/>
        <p:txBody>
          <a:bodyPr/>
          <a:lstStyle/>
          <a:p>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9F89AF71-513D-4E3C-B90C-CE52C4F78334}"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smtClean="0"/>
              <a:t>Click to edit Master title style</a:t>
            </a:r>
            <a:endParaRPr lang="sv-SE"/>
          </a:p>
        </p:txBody>
      </p:sp>
      <p:sp>
        <p:nvSpPr>
          <p:cNvPr id="3" name="Platshållare för innehåll 2"/>
          <p:cNvSpPr>
            <a:spLocks noGrp="1"/>
          </p:cNvSpPr>
          <p:nvPr>
            <p:ph sz="half" idx="1"/>
          </p:nvPr>
        </p:nvSpPr>
        <p:spPr>
          <a:xfrm>
            <a:off x="333375" y="1681163"/>
            <a:ext cx="4276725" cy="3794125"/>
          </a:xfrm>
          <a:noFill/>
          <a:ln w="9525">
            <a:noFill/>
            <a:miter lim="800000"/>
            <a:headEnd/>
            <a:tailEnd/>
          </a:ln>
        </p:spPr>
        <p:txBody>
          <a:bodyPr vert="horz" wrap="square" lIns="828000" tIns="45978" rIns="252000" bIns="45978" numCol="1" anchor="t" anchorCtr="0" compatLnSpc="1">
            <a:prstTxWarp prst="textNoShape">
              <a:avLst/>
            </a:prstTxWarp>
          </a:bodyPr>
          <a:lstStyle>
            <a:lvl1pPr>
              <a:defRPr lang="sv-SE" sz="2200" dirty="0" smtClean="0"/>
            </a:lvl1pPr>
            <a:lvl2pPr>
              <a:defRPr lang="sv-SE" dirty="0" smtClean="0"/>
            </a:lvl2pPr>
            <a:lvl3pPr>
              <a:defRPr lang="sv-SE" dirty="0" smtClean="0"/>
            </a:lvl3pPr>
            <a:lvl4pPr>
              <a:defRPr lang="sv-SE" dirty="0" smtClean="0"/>
            </a:lvl4pPr>
            <a:lvl5pPr>
              <a:defRPr lang="sv-SE" dirty="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dirty="0"/>
          </a:p>
        </p:txBody>
      </p:sp>
      <p:sp>
        <p:nvSpPr>
          <p:cNvPr id="4" name="Platshållare för innehåll 3"/>
          <p:cNvSpPr>
            <a:spLocks noGrp="1"/>
          </p:cNvSpPr>
          <p:nvPr>
            <p:ph sz="half" idx="2"/>
          </p:nvPr>
        </p:nvSpPr>
        <p:spPr>
          <a:xfrm>
            <a:off x="4762500" y="1681163"/>
            <a:ext cx="4276725" cy="3794125"/>
          </a:xfrm>
          <a:noFill/>
          <a:ln w="9525">
            <a:noFill/>
            <a:miter lim="800000"/>
            <a:headEnd/>
            <a:tailEnd/>
          </a:ln>
        </p:spPr>
        <p:txBody>
          <a:bodyPr vert="horz" wrap="square" lIns="252000" tIns="45978" rIns="828000" bIns="45978" numCol="1" anchor="t" anchorCtr="0" compatLnSpc="1">
            <a:prstTxWarp prst="textNoShape">
              <a:avLst/>
            </a:prstTxWarp>
          </a:bodyPr>
          <a:lstStyle>
            <a:lvl1pPr>
              <a:defRPr lang="sv-SE" sz="2200" smtClean="0"/>
            </a:lvl1pPr>
            <a:lvl2pPr>
              <a:defRPr lang="sv-SE" smtClean="0"/>
            </a:lvl2pPr>
            <a:lvl3pPr>
              <a:defRPr lang="sv-SE" smtClean="0"/>
            </a:lvl3pPr>
            <a:lvl4pPr>
              <a:defRPr lang="sv-SE" smtClean="0"/>
            </a:lvl4pPr>
            <a:lvl5pPr>
              <a:defRPr lang="sv-SE" dirty="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dirty="0"/>
          </a:p>
        </p:txBody>
      </p:sp>
      <p:sp>
        <p:nvSpPr>
          <p:cNvPr id="5" name="Rectangle 15"/>
          <p:cNvSpPr>
            <a:spLocks noGrp="1" noChangeArrowheads="1"/>
          </p:cNvSpPr>
          <p:nvPr>
            <p:ph type="sldNum" sz="quarter" idx="10"/>
          </p:nvPr>
        </p:nvSpPr>
        <p:spPr>
          <a:ln/>
        </p:spPr>
        <p:txBody>
          <a:bodyPr/>
          <a:lstStyle>
            <a:lvl1pPr>
              <a:defRPr/>
            </a:lvl1pPr>
          </a:lstStyle>
          <a:p>
            <a:pPr>
              <a:defRPr/>
            </a:pPr>
            <a:fld id="{E9DA338A-669F-4DCF-AB0A-B8272090A004}" type="slidenum">
              <a:rPr lang="sv-SE" smtClean="0"/>
              <a:pPr>
                <a:defRPr/>
              </a:pPr>
              <a:t>‹#›</a:t>
            </a:fld>
            <a:endParaRPr lang="sv-SE" dirty="0"/>
          </a:p>
        </p:txBody>
      </p:sp>
    </p:spTree>
  </p:cSld>
  <p:clrMapOvr>
    <a:masterClrMapping/>
  </p:clrMapOvr>
  <p:transition spd="med">
    <p:zoom/>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sz="3200">
                <a:solidFill>
                  <a:schemeClr val="tx1">
                    <a:lumMod val="75000"/>
                    <a:lumOff val="25000"/>
                  </a:schemeClr>
                </a:solidFill>
                <a:latin typeface="+mj-lt"/>
              </a:defRPr>
            </a:lvl1pPr>
          </a:lstStyle>
          <a:p>
            <a:r>
              <a:rPr lang="en-US" smtClean="0"/>
              <a:t>Click to edit Master title style</a:t>
            </a:r>
            <a:endParaRPr lang="sv-SE" dirty="0"/>
          </a:p>
        </p:txBody>
      </p:sp>
      <p:sp>
        <p:nvSpPr>
          <p:cNvPr id="3" name="Rectangle 15"/>
          <p:cNvSpPr>
            <a:spLocks noGrp="1" noChangeArrowheads="1"/>
          </p:cNvSpPr>
          <p:nvPr>
            <p:ph type="sldNum" sz="quarter" idx="10"/>
          </p:nvPr>
        </p:nvSpPr>
        <p:spPr>
          <a:ln/>
        </p:spPr>
        <p:txBody>
          <a:bodyPr/>
          <a:lstStyle>
            <a:lvl1pPr>
              <a:defRPr/>
            </a:lvl1pPr>
          </a:lstStyle>
          <a:p>
            <a:pPr>
              <a:defRPr/>
            </a:pPr>
            <a:fld id="{0CDC97FB-3281-454A-8B03-E82791E655C6}" type="slidenum">
              <a:rPr lang="sv-SE" smtClean="0"/>
              <a:pPr>
                <a:defRPr/>
              </a:pPr>
              <a:t>‹#›</a:t>
            </a:fld>
            <a:endParaRPr lang="sv-SE" dirty="0"/>
          </a:p>
        </p:txBody>
      </p:sp>
    </p:spTree>
  </p:cSld>
  <p:clrMapOvr>
    <a:masterClrMapping/>
  </p:clrMapOvr>
  <p:transition spd="med">
    <p:zoom/>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Tom">
    <p:bg>
      <p:bgRef idx="1001">
        <a:schemeClr val="bg1"/>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transition spd="med">
    <p:zoom/>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1_Tom">
    <p:bg>
      <p:bgPr>
        <a:solidFill>
          <a:schemeClr val="tx1"/>
        </a:solidFill>
        <a:effectLst/>
      </p:bgPr>
    </p:bg>
    <p:spTree>
      <p:nvGrpSpPr>
        <p:cNvPr id="1" name=""/>
        <p:cNvGrpSpPr/>
        <p:nvPr/>
      </p:nvGrpSpPr>
      <p:grpSpPr>
        <a:xfrm>
          <a:off x="0" y="0"/>
          <a:ext cx="0" cy="0"/>
          <a:chOff x="0" y="0"/>
          <a:chExt cx="0" cy="0"/>
        </a:xfrm>
      </p:grpSpPr>
    </p:spTree>
  </p:cSld>
  <p:clrMapOvr>
    <a:masterClrMapping/>
  </p:clrMapOvr>
  <p:transition spd="med">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71488" y="758283"/>
            <a:ext cx="3103562" cy="711742"/>
          </a:xfrm>
        </p:spPr>
        <p:txBody>
          <a:bodyPr anchor="t" anchorCtr="0"/>
          <a:lstStyle>
            <a:lvl1pPr algn="l">
              <a:defRPr sz="2000" b="1"/>
            </a:lvl1pPr>
          </a:lstStyle>
          <a:p>
            <a:r>
              <a:rPr lang="en-US" smtClean="0"/>
              <a:t>Click to edit Master title style</a:t>
            </a:r>
            <a:endParaRPr lang="sv-SE" dirty="0"/>
          </a:p>
        </p:txBody>
      </p:sp>
      <p:sp>
        <p:nvSpPr>
          <p:cNvPr id="3" name="Platshållare för innehåll 2"/>
          <p:cNvSpPr>
            <a:spLocks noGrp="1"/>
          </p:cNvSpPr>
          <p:nvPr>
            <p:ph idx="1"/>
          </p:nvPr>
        </p:nvSpPr>
        <p:spPr>
          <a:xfrm>
            <a:off x="3687763" y="758283"/>
            <a:ext cx="5273675" cy="551393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Platshållare för text 3"/>
          <p:cNvSpPr>
            <a:spLocks noGrp="1"/>
          </p:cNvSpPr>
          <p:nvPr>
            <p:ph type="body" sz="half" idx="2"/>
          </p:nvPr>
        </p:nvSpPr>
        <p:spPr>
          <a:xfrm>
            <a:off x="471488" y="1470025"/>
            <a:ext cx="3103562" cy="4802188"/>
          </a:xfrm>
        </p:spPr>
        <p:txBody>
          <a:bodyPr lIns="9360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5"/>
          <p:cNvSpPr>
            <a:spLocks noGrp="1" noChangeArrowheads="1"/>
          </p:cNvSpPr>
          <p:nvPr>
            <p:ph type="sldNum" sz="quarter" idx="10"/>
          </p:nvPr>
        </p:nvSpPr>
        <p:spPr>
          <a:ln/>
        </p:spPr>
        <p:txBody>
          <a:bodyPr/>
          <a:lstStyle>
            <a:lvl1pPr>
              <a:defRPr/>
            </a:lvl1pPr>
          </a:lstStyle>
          <a:p>
            <a:pPr>
              <a:defRPr/>
            </a:pPr>
            <a:fld id="{62B7B73A-F371-4D13-B299-BBCC922E0486}" type="slidenum">
              <a:rPr lang="sv-SE" smtClean="0"/>
              <a:pPr>
                <a:defRPr/>
              </a:pPr>
              <a:t>‹#›</a:t>
            </a:fld>
            <a:endParaRPr lang="sv-SE" dirty="0"/>
          </a:p>
        </p:txBody>
      </p:sp>
    </p:spTree>
  </p:cSld>
  <p:clrMapOvr>
    <a:masterClrMapping/>
  </p:clrMapOvr>
  <p:transition spd="med">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dgm">
  <p:cSld name="Rubrik och diagram eller organisationsschema">
    <p:spTree>
      <p:nvGrpSpPr>
        <p:cNvPr id="1" name=""/>
        <p:cNvGrpSpPr/>
        <p:nvPr/>
      </p:nvGrpSpPr>
      <p:grpSpPr>
        <a:xfrm>
          <a:off x="0" y="0"/>
          <a:ext cx="0" cy="0"/>
          <a:chOff x="0" y="0"/>
          <a:chExt cx="0" cy="0"/>
        </a:xfrm>
      </p:grpSpPr>
      <p:sp>
        <p:nvSpPr>
          <p:cNvPr id="2" name="Rubrik 1"/>
          <p:cNvSpPr>
            <a:spLocks noGrp="1"/>
          </p:cNvSpPr>
          <p:nvPr>
            <p:ph type="title"/>
          </p:nvPr>
        </p:nvSpPr>
        <p:spPr>
          <a:xfrm>
            <a:off x="323850" y="728662"/>
            <a:ext cx="8715375" cy="657225"/>
          </a:xfrm>
        </p:spPr>
        <p:txBody>
          <a:bodyPr/>
          <a:lstStyle/>
          <a:p>
            <a:r>
              <a:rPr lang="en-US" smtClean="0"/>
              <a:t>Click to edit Master title style</a:t>
            </a:r>
            <a:endParaRPr lang="sv-SE"/>
          </a:p>
        </p:txBody>
      </p:sp>
      <p:sp>
        <p:nvSpPr>
          <p:cNvPr id="3" name="Platshållare för SmartArt 2"/>
          <p:cNvSpPr>
            <a:spLocks noGrp="1"/>
          </p:cNvSpPr>
          <p:nvPr>
            <p:ph type="dgm" idx="1"/>
          </p:nvPr>
        </p:nvSpPr>
        <p:spPr>
          <a:xfrm>
            <a:off x="333377" y="1615045"/>
            <a:ext cx="8705850" cy="4201556"/>
          </a:xfrm>
        </p:spPr>
        <p:txBody>
          <a:bodyPr/>
          <a:lstStyle/>
          <a:p>
            <a:pPr lvl="0"/>
            <a:r>
              <a:rPr lang="en-US" noProof="0" smtClean="0"/>
              <a:t>Click icon to add SmartArt graphic</a:t>
            </a:r>
            <a:endParaRPr lang="sv-SE" noProof="0" smtClean="0"/>
          </a:p>
        </p:txBody>
      </p:sp>
    </p:spTree>
    <p:extLst>
      <p:ext uri="{BB962C8B-B14F-4D97-AF65-F5344CB8AC3E}">
        <p14:creationId xmlns:p14="http://schemas.microsoft.com/office/powerpoint/2010/main" val="216956425"/>
      </p:ext>
    </p:extLst>
  </p:cSld>
  <p:clrMapOvr>
    <a:masterClrMapping/>
  </p:clrMapOvr>
  <p:transition spd="med">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708025" y="2181225"/>
            <a:ext cx="8016875" cy="1504950"/>
          </a:xfrm>
        </p:spPr>
        <p:txBody>
          <a:bodyPr/>
          <a:lstStyle/>
          <a:p>
            <a:r>
              <a:rPr lang="en-US" smtClean="0"/>
              <a:t>Click to edit Master title style</a:t>
            </a:r>
            <a:endParaRPr lang="sv-SE"/>
          </a:p>
        </p:txBody>
      </p:sp>
      <p:sp>
        <p:nvSpPr>
          <p:cNvPr id="3" name="Underrubrik 2"/>
          <p:cNvSpPr>
            <a:spLocks noGrp="1"/>
          </p:cNvSpPr>
          <p:nvPr>
            <p:ph type="subTitle" idx="1"/>
          </p:nvPr>
        </p:nvSpPr>
        <p:spPr>
          <a:xfrm>
            <a:off x="1414463" y="3978275"/>
            <a:ext cx="6604000" cy="17954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v-SE"/>
          </a:p>
        </p:txBody>
      </p:sp>
      <p:sp>
        <p:nvSpPr>
          <p:cNvPr id="4" name="Platshållare för datum 3"/>
          <p:cNvSpPr>
            <a:spLocks noGrp="1"/>
          </p:cNvSpPr>
          <p:nvPr>
            <p:ph type="dt" sz="half" idx="10"/>
          </p:nvPr>
        </p:nvSpPr>
        <p:spPr/>
        <p:txBody>
          <a:bodyPr/>
          <a:lstStyle/>
          <a:p>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F89AF71-513D-4E3C-B90C-CE52C4F78334}"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gi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theme" Target="../theme/theme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8" name="Rectangle 3"/>
          <p:cNvSpPr>
            <a:spLocks noGrp="1" noChangeArrowheads="1"/>
          </p:cNvSpPr>
          <p:nvPr>
            <p:ph type="body" idx="1"/>
          </p:nvPr>
        </p:nvSpPr>
        <p:spPr bwMode="auto">
          <a:xfrm>
            <a:off x="333375" y="1681163"/>
            <a:ext cx="8705850" cy="3794125"/>
          </a:xfrm>
          <a:prstGeom prst="rect">
            <a:avLst/>
          </a:prstGeom>
          <a:noFill/>
          <a:ln w="9525">
            <a:noFill/>
            <a:miter lim="800000"/>
            <a:headEnd/>
            <a:tailEnd/>
          </a:ln>
        </p:spPr>
        <p:txBody>
          <a:bodyPr vert="horz" wrap="square" lIns="828000" tIns="45978" rIns="91957" bIns="45978" numCol="1" anchor="t" anchorCtr="0" compatLnSpc="1">
            <a:prstTxWarp prst="textNoShape">
              <a:avLst/>
            </a:prstTxWarp>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p>
        </p:txBody>
      </p:sp>
      <p:sp>
        <p:nvSpPr>
          <p:cNvPr id="1039" name="Rectangle 15"/>
          <p:cNvSpPr>
            <a:spLocks noGrp="1" noChangeArrowheads="1"/>
          </p:cNvSpPr>
          <p:nvPr>
            <p:ph type="sldNum" sz="quarter" idx="4"/>
          </p:nvPr>
        </p:nvSpPr>
        <p:spPr bwMode="auto">
          <a:xfrm>
            <a:off x="247650" y="6797723"/>
            <a:ext cx="2201862" cy="198389"/>
          </a:xfrm>
          <a:prstGeom prst="rect">
            <a:avLst/>
          </a:prstGeom>
          <a:noFill/>
          <a:ln w="9525">
            <a:noFill/>
            <a:miter lim="800000"/>
            <a:headEnd/>
            <a:tailEnd/>
          </a:ln>
          <a:effectLst/>
        </p:spPr>
        <p:txBody>
          <a:bodyPr vert="horz" wrap="square" lIns="83965" tIns="41983" rIns="83965" bIns="41983" numCol="1" anchor="b" anchorCtr="0" compatLnSpc="1">
            <a:prstTxWarp prst="textNoShape">
              <a:avLst/>
            </a:prstTxWarp>
          </a:bodyPr>
          <a:lstStyle>
            <a:lvl1pPr eaLnBrk="0" hangingPunct="0">
              <a:defRPr sz="1100" b="1" i="0">
                <a:latin typeface="+mj-lt"/>
              </a:defRPr>
            </a:lvl1pPr>
          </a:lstStyle>
          <a:p>
            <a:pPr>
              <a:defRPr/>
            </a:pPr>
            <a:fld id="{7D340BEA-1432-4F71-9731-BCA37A84728A}" type="slidenum">
              <a:rPr lang="sv-SE" smtClean="0"/>
              <a:pPr>
                <a:defRPr/>
              </a:pPr>
              <a:t>‹#›</a:t>
            </a:fld>
            <a:endParaRPr lang="sv-SE" dirty="0"/>
          </a:p>
        </p:txBody>
      </p:sp>
      <p:sp>
        <p:nvSpPr>
          <p:cNvPr id="8" name="Freeform 6"/>
          <p:cNvSpPr>
            <a:spLocks/>
          </p:cNvSpPr>
          <p:nvPr/>
        </p:nvSpPr>
        <p:spPr bwMode="auto">
          <a:xfrm>
            <a:off x="0" y="227139"/>
            <a:ext cx="8251031" cy="271432"/>
          </a:xfrm>
          <a:custGeom>
            <a:avLst/>
            <a:gdLst>
              <a:gd name="T0" fmla="*/ 0 w 18954"/>
              <a:gd name="T1" fmla="*/ 0 h 961"/>
              <a:gd name="T2" fmla="*/ 0 w 18954"/>
              <a:gd name="T3" fmla="*/ 961 h 961"/>
              <a:gd name="T4" fmla="*/ 18697 w 18954"/>
              <a:gd name="T5" fmla="*/ 961 h 961"/>
              <a:gd name="T6" fmla="*/ 18954 w 18954"/>
              <a:gd name="T7" fmla="*/ 0 h 961"/>
              <a:gd name="T8" fmla="*/ 0 w 18954"/>
              <a:gd name="T9" fmla="*/ 0 h 961"/>
            </a:gdLst>
            <a:ahLst/>
            <a:cxnLst>
              <a:cxn ang="0">
                <a:pos x="T0" y="T1"/>
              </a:cxn>
              <a:cxn ang="0">
                <a:pos x="T2" y="T3"/>
              </a:cxn>
              <a:cxn ang="0">
                <a:pos x="T4" y="T5"/>
              </a:cxn>
              <a:cxn ang="0">
                <a:pos x="T6" y="T7"/>
              </a:cxn>
              <a:cxn ang="0">
                <a:pos x="T8" y="T9"/>
              </a:cxn>
            </a:cxnLst>
            <a:rect l="0" t="0" r="r" b="b"/>
            <a:pathLst>
              <a:path w="18954" h="961">
                <a:moveTo>
                  <a:pt x="0" y="0"/>
                </a:moveTo>
                <a:lnTo>
                  <a:pt x="0" y="961"/>
                </a:lnTo>
                <a:lnTo>
                  <a:pt x="18697" y="961"/>
                </a:lnTo>
                <a:lnTo>
                  <a:pt x="18954" y="0"/>
                </a:lnTo>
                <a:lnTo>
                  <a:pt x="0"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GB"/>
          </a:p>
        </p:txBody>
      </p:sp>
      <p:sp>
        <p:nvSpPr>
          <p:cNvPr id="1027" name="Rectangle 2"/>
          <p:cNvSpPr>
            <a:spLocks noGrp="1" noChangeArrowheads="1"/>
          </p:cNvSpPr>
          <p:nvPr>
            <p:ph type="title"/>
          </p:nvPr>
        </p:nvSpPr>
        <p:spPr bwMode="auto">
          <a:xfrm>
            <a:off x="333375" y="846298"/>
            <a:ext cx="8715375" cy="657225"/>
          </a:xfrm>
          <a:prstGeom prst="rect">
            <a:avLst/>
          </a:prstGeom>
          <a:noFill/>
          <a:ln w="9525">
            <a:noFill/>
            <a:miter lim="800000"/>
            <a:headEnd/>
            <a:tailEnd/>
          </a:ln>
        </p:spPr>
        <p:txBody>
          <a:bodyPr vert="horz" wrap="square" lIns="0" tIns="45978" rIns="91957" bIns="45978" numCol="1" anchor="t" anchorCtr="0" compatLnSpc="1">
            <a:prstTxWarp prst="textNoShape">
              <a:avLst/>
            </a:prstTxWarp>
          </a:bodyPr>
          <a:lstStyle/>
          <a:p>
            <a:pPr lvl="0"/>
            <a:r>
              <a:rPr lang="sv-SE" dirty="0" smtClean="0"/>
              <a:t>Klicka här för att ändra format</a:t>
            </a:r>
          </a:p>
        </p:txBody>
      </p:sp>
      <p:pic>
        <p:nvPicPr>
          <p:cNvPr id="11" name="Bildobjekt 10"/>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251032" y="227139"/>
            <a:ext cx="904875" cy="281245"/>
          </a:xfrm>
          <a:prstGeom prst="rect">
            <a:avLst/>
          </a:prstGeom>
        </p:spPr>
      </p:pic>
      <p:sp>
        <p:nvSpPr>
          <p:cNvPr id="9" name="textruta 8"/>
          <p:cNvSpPr txBox="1"/>
          <p:nvPr/>
        </p:nvSpPr>
        <p:spPr>
          <a:xfrm>
            <a:off x="295275" y="228600"/>
            <a:ext cx="2990850" cy="261610"/>
          </a:xfrm>
          <a:prstGeom prst="rect">
            <a:avLst/>
          </a:prstGeom>
          <a:noFill/>
        </p:spPr>
        <p:txBody>
          <a:bodyPr wrap="square" rtlCol="0">
            <a:spAutoFit/>
          </a:bodyPr>
          <a:lstStyle/>
          <a:p>
            <a:r>
              <a:rPr lang="sv-SE" sz="1100" dirty="0" smtClean="0">
                <a:solidFill>
                  <a:schemeClr val="bg1"/>
                </a:solidFill>
                <a:latin typeface="+mj-lt"/>
              </a:rPr>
              <a:t>Från idéer till framgångsrika företag</a:t>
            </a:r>
          </a:p>
        </p:txBody>
      </p:sp>
    </p:spTree>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Lst>
  <p:transition spd="med">
    <p:zoom/>
  </p:transition>
  <p:timing>
    <p:tnLst>
      <p:par>
        <p:cTn id="1" dur="indefinite" restart="never" nodeType="tmRoot"/>
      </p:par>
    </p:tnLst>
  </p:timing>
  <p:hf hdr="0" ftr="0" dt="0"/>
  <p:txStyles>
    <p:titleStyle>
      <a:lvl1pPr algn="l" defTabSz="920750" rtl="0" eaLnBrk="1" fontAlgn="base" hangingPunct="1">
        <a:spcBef>
          <a:spcPct val="0"/>
        </a:spcBef>
        <a:spcAft>
          <a:spcPct val="0"/>
        </a:spcAft>
        <a:defRPr sz="3200" b="0">
          <a:solidFill>
            <a:schemeClr val="tx1">
              <a:lumMod val="75000"/>
              <a:lumOff val="25000"/>
            </a:schemeClr>
          </a:solidFill>
          <a:latin typeface="+mj-lt"/>
          <a:ea typeface="+mj-ea"/>
          <a:cs typeface="+mj-cs"/>
        </a:defRPr>
      </a:lvl1pPr>
      <a:lvl2pPr algn="l" defTabSz="920750" rtl="0" eaLnBrk="1" fontAlgn="base" hangingPunct="1">
        <a:spcBef>
          <a:spcPct val="0"/>
        </a:spcBef>
        <a:spcAft>
          <a:spcPct val="0"/>
        </a:spcAft>
        <a:defRPr sz="3600" b="1">
          <a:solidFill>
            <a:schemeClr val="tx2"/>
          </a:solidFill>
          <a:latin typeface="Arial Narrow" pitchFamily="34" charset="0"/>
        </a:defRPr>
      </a:lvl2pPr>
      <a:lvl3pPr algn="l" defTabSz="920750" rtl="0" eaLnBrk="1" fontAlgn="base" hangingPunct="1">
        <a:spcBef>
          <a:spcPct val="0"/>
        </a:spcBef>
        <a:spcAft>
          <a:spcPct val="0"/>
        </a:spcAft>
        <a:defRPr sz="3600" b="1">
          <a:solidFill>
            <a:schemeClr val="tx2"/>
          </a:solidFill>
          <a:latin typeface="Arial Narrow" pitchFamily="34" charset="0"/>
        </a:defRPr>
      </a:lvl3pPr>
      <a:lvl4pPr algn="l" defTabSz="920750" rtl="0" eaLnBrk="1" fontAlgn="base" hangingPunct="1">
        <a:spcBef>
          <a:spcPct val="0"/>
        </a:spcBef>
        <a:spcAft>
          <a:spcPct val="0"/>
        </a:spcAft>
        <a:defRPr sz="3600" b="1">
          <a:solidFill>
            <a:schemeClr val="tx2"/>
          </a:solidFill>
          <a:latin typeface="Arial Narrow" pitchFamily="34" charset="0"/>
        </a:defRPr>
      </a:lvl4pPr>
      <a:lvl5pPr algn="l" defTabSz="920750" rtl="0" eaLnBrk="1" fontAlgn="base" hangingPunct="1">
        <a:spcBef>
          <a:spcPct val="0"/>
        </a:spcBef>
        <a:spcAft>
          <a:spcPct val="0"/>
        </a:spcAft>
        <a:defRPr sz="3600" b="1">
          <a:solidFill>
            <a:schemeClr val="tx2"/>
          </a:solidFill>
          <a:latin typeface="Arial Narrow" pitchFamily="34" charset="0"/>
        </a:defRPr>
      </a:lvl5pPr>
      <a:lvl6pPr marL="457200" algn="l" defTabSz="920750" rtl="0" eaLnBrk="1" fontAlgn="base" hangingPunct="1">
        <a:spcBef>
          <a:spcPct val="0"/>
        </a:spcBef>
        <a:spcAft>
          <a:spcPct val="0"/>
        </a:spcAft>
        <a:defRPr sz="3600" b="1">
          <a:solidFill>
            <a:schemeClr val="tx2"/>
          </a:solidFill>
          <a:latin typeface="Arial Narrow" pitchFamily="34" charset="0"/>
        </a:defRPr>
      </a:lvl6pPr>
      <a:lvl7pPr marL="914400" algn="l" defTabSz="920750" rtl="0" eaLnBrk="1" fontAlgn="base" hangingPunct="1">
        <a:spcBef>
          <a:spcPct val="0"/>
        </a:spcBef>
        <a:spcAft>
          <a:spcPct val="0"/>
        </a:spcAft>
        <a:defRPr sz="3600" b="1">
          <a:solidFill>
            <a:schemeClr val="tx2"/>
          </a:solidFill>
          <a:latin typeface="Arial Narrow" pitchFamily="34" charset="0"/>
        </a:defRPr>
      </a:lvl7pPr>
      <a:lvl8pPr marL="1371600" algn="l" defTabSz="920750" rtl="0" eaLnBrk="1" fontAlgn="base" hangingPunct="1">
        <a:spcBef>
          <a:spcPct val="0"/>
        </a:spcBef>
        <a:spcAft>
          <a:spcPct val="0"/>
        </a:spcAft>
        <a:defRPr sz="3600" b="1">
          <a:solidFill>
            <a:schemeClr val="tx2"/>
          </a:solidFill>
          <a:latin typeface="Arial Narrow" pitchFamily="34" charset="0"/>
        </a:defRPr>
      </a:lvl8pPr>
      <a:lvl9pPr marL="1828800" algn="l" defTabSz="920750" rtl="0" eaLnBrk="1" fontAlgn="base" hangingPunct="1">
        <a:spcBef>
          <a:spcPct val="0"/>
        </a:spcBef>
        <a:spcAft>
          <a:spcPct val="0"/>
        </a:spcAft>
        <a:defRPr sz="3600" b="1">
          <a:solidFill>
            <a:schemeClr val="tx2"/>
          </a:solidFill>
          <a:latin typeface="Arial Narrow" pitchFamily="34" charset="0"/>
        </a:defRPr>
      </a:lvl9pPr>
    </p:titleStyle>
    <p:bodyStyle>
      <a:lvl1pPr marL="246063" indent="-246063" algn="l" defTabSz="920750" rtl="0" eaLnBrk="1" fontAlgn="base" hangingPunct="1">
        <a:spcBef>
          <a:spcPct val="70000"/>
        </a:spcBef>
        <a:spcAft>
          <a:spcPct val="0"/>
        </a:spcAft>
        <a:buClr>
          <a:schemeClr val="accent1"/>
        </a:buClr>
        <a:buFont typeface="Arial" pitchFamily="34" charset="0"/>
        <a:buChar char="•"/>
        <a:defRPr sz="2400">
          <a:solidFill>
            <a:schemeClr val="tx1"/>
          </a:solidFill>
          <a:latin typeface="Garamond" pitchFamily="18" charset="0"/>
          <a:ea typeface="+mn-ea"/>
          <a:cs typeface="+mn-cs"/>
        </a:defRPr>
      </a:lvl1pPr>
      <a:lvl2pPr marL="542925" indent="-295275" algn="l" defTabSz="920750" rtl="0" eaLnBrk="1" fontAlgn="base" hangingPunct="1">
        <a:lnSpc>
          <a:spcPct val="100000"/>
        </a:lnSpc>
        <a:spcBef>
          <a:spcPts val="600"/>
        </a:spcBef>
        <a:spcAft>
          <a:spcPct val="0"/>
        </a:spcAft>
        <a:buClr>
          <a:schemeClr val="accent1"/>
        </a:buClr>
        <a:buFont typeface="Arial" pitchFamily="34" charset="0"/>
        <a:buChar char="•"/>
        <a:defRPr sz="2000">
          <a:solidFill>
            <a:schemeClr val="tx1"/>
          </a:solidFill>
          <a:latin typeface="Garamond" pitchFamily="18" charset="0"/>
        </a:defRPr>
      </a:lvl2pPr>
      <a:lvl3pPr marL="830263" indent="-285750" algn="l" defTabSz="920750" rtl="0" eaLnBrk="1" fontAlgn="base" hangingPunct="1">
        <a:lnSpc>
          <a:spcPct val="100000"/>
        </a:lnSpc>
        <a:spcBef>
          <a:spcPts val="600"/>
        </a:spcBef>
        <a:spcAft>
          <a:spcPct val="0"/>
        </a:spcAft>
        <a:buClr>
          <a:schemeClr val="accent1"/>
        </a:buClr>
        <a:buFont typeface="Arial" pitchFamily="34" charset="0"/>
        <a:buChar char="•"/>
        <a:defRPr sz="2000">
          <a:solidFill>
            <a:schemeClr val="tx1"/>
          </a:solidFill>
          <a:latin typeface="Garamond" pitchFamily="18" charset="0"/>
        </a:defRPr>
      </a:lvl3pPr>
      <a:lvl4pPr marL="1106488" indent="-274638" algn="l" defTabSz="920750" rtl="0" eaLnBrk="1" fontAlgn="base" hangingPunct="1">
        <a:lnSpc>
          <a:spcPct val="100000"/>
        </a:lnSpc>
        <a:spcBef>
          <a:spcPts val="600"/>
        </a:spcBef>
        <a:spcAft>
          <a:spcPct val="0"/>
        </a:spcAft>
        <a:buClr>
          <a:schemeClr val="accent1"/>
        </a:buClr>
        <a:buFont typeface="Arial" pitchFamily="34" charset="0"/>
        <a:buChar char="•"/>
        <a:defRPr sz="2000">
          <a:solidFill>
            <a:schemeClr val="tx1"/>
          </a:solidFill>
          <a:latin typeface="Garamond" pitchFamily="18" charset="0"/>
        </a:defRPr>
      </a:lvl4pPr>
      <a:lvl5pPr marL="1347788" indent="-239713" algn="l" defTabSz="920750" rtl="0" eaLnBrk="1" fontAlgn="base" hangingPunct="1">
        <a:lnSpc>
          <a:spcPct val="100000"/>
        </a:lnSpc>
        <a:spcBef>
          <a:spcPts val="600"/>
        </a:spcBef>
        <a:spcAft>
          <a:spcPct val="0"/>
        </a:spcAft>
        <a:buClr>
          <a:schemeClr val="accent1"/>
        </a:buClr>
        <a:buFont typeface="Arial" pitchFamily="34" charset="0"/>
        <a:buChar char="•"/>
        <a:defRPr sz="2000">
          <a:solidFill>
            <a:schemeClr val="tx1"/>
          </a:solidFill>
          <a:latin typeface="Garamond" pitchFamily="18" charset="0"/>
        </a:defRPr>
      </a:lvl5pPr>
      <a:lvl6pPr marL="1804988" indent="-239713" algn="l" defTabSz="920750" rtl="0" eaLnBrk="1" fontAlgn="base" hangingPunct="1">
        <a:lnSpc>
          <a:spcPct val="110000"/>
        </a:lnSpc>
        <a:spcBef>
          <a:spcPct val="30000"/>
        </a:spcBef>
        <a:spcAft>
          <a:spcPct val="0"/>
        </a:spcAft>
        <a:buChar char="•"/>
        <a:defRPr sz="2400">
          <a:solidFill>
            <a:schemeClr val="tx1"/>
          </a:solidFill>
          <a:latin typeface="+mn-lt"/>
        </a:defRPr>
      </a:lvl6pPr>
      <a:lvl7pPr marL="2262188" indent="-239713" algn="l" defTabSz="920750" rtl="0" eaLnBrk="1" fontAlgn="base" hangingPunct="1">
        <a:lnSpc>
          <a:spcPct val="110000"/>
        </a:lnSpc>
        <a:spcBef>
          <a:spcPct val="30000"/>
        </a:spcBef>
        <a:spcAft>
          <a:spcPct val="0"/>
        </a:spcAft>
        <a:buChar char="•"/>
        <a:defRPr sz="2400">
          <a:solidFill>
            <a:schemeClr val="tx1"/>
          </a:solidFill>
          <a:latin typeface="+mn-lt"/>
        </a:defRPr>
      </a:lvl7pPr>
      <a:lvl8pPr marL="2719388" indent="-239713" algn="l" defTabSz="920750" rtl="0" eaLnBrk="1" fontAlgn="base" hangingPunct="1">
        <a:lnSpc>
          <a:spcPct val="110000"/>
        </a:lnSpc>
        <a:spcBef>
          <a:spcPct val="30000"/>
        </a:spcBef>
        <a:spcAft>
          <a:spcPct val="0"/>
        </a:spcAft>
        <a:buChar char="•"/>
        <a:defRPr sz="2400">
          <a:solidFill>
            <a:schemeClr val="tx1"/>
          </a:solidFill>
          <a:latin typeface="+mn-lt"/>
        </a:defRPr>
      </a:lvl8pPr>
      <a:lvl9pPr marL="3176588" indent="-239713" algn="l" defTabSz="920750" rtl="0" eaLnBrk="1" fontAlgn="base" hangingPunct="1">
        <a:lnSpc>
          <a:spcPct val="110000"/>
        </a:lnSpc>
        <a:spcBef>
          <a:spcPct val="30000"/>
        </a:spcBef>
        <a:spcAft>
          <a:spcPct val="0"/>
        </a:spcAft>
        <a:buChar char="•"/>
        <a:defRPr sz="24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71488" y="280988"/>
            <a:ext cx="8489950" cy="1169987"/>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71488" y="1638300"/>
            <a:ext cx="8489950" cy="463391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71488" y="6507163"/>
            <a:ext cx="2201862" cy="374650"/>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sv-SE"/>
          </a:p>
        </p:txBody>
      </p:sp>
      <p:sp>
        <p:nvSpPr>
          <p:cNvPr id="5" name="Platshållare för sidfot 4"/>
          <p:cNvSpPr>
            <a:spLocks noGrp="1"/>
          </p:cNvSpPr>
          <p:nvPr>
            <p:ph type="ftr" sz="quarter" idx="3"/>
          </p:nvPr>
        </p:nvSpPr>
        <p:spPr>
          <a:xfrm>
            <a:off x="3222625" y="6507163"/>
            <a:ext cx="2987675" cy="37465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759575" y="6507163"/>
            <a:ext cx="2201863" cy="374650"/>
          </a:xfrm>
          <a:prstGeom prst="rect">
            <a:avLst/>
          </a:prstGeom>
        </p:spPr>
        <p:txBody>
          <a:bodyPr vert="horz" lIns="91440" tIns="45720" rIns="91440" bIns="45720" rtlCol="0" anchor="ctr"/>
          <a:lstStyle>
            <a:lvl1pPr algn="r">
              <a:defRPr sz="1200">
                <a:solidFill>
                  <a:schemeClr val="tx1">
                    <a:tint val="75000"/>
                  </a:schemeClr>
                </a:solidFill>
              </a:defRPr>
            </a:lvl1pPr>
          </a:lstStyle>
          <a:p>
            <a:fld id="{9F89AF71-513D-4E3C-B90C-CE52C4F78334}"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 id="2147483771"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gif"/><Relationship Id="rId1" Type="http://schemas.openxmlformats.org/officeDocument/2006/relationships/slideLayout" Target="../slideLayouts/slideLayout4.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0.png"/><Relationship Id="rId1" Type="http://schemas.openxmlformats.org/officeDocument/2006/relationships/slideLayout" Target="../slideLayouts/slideLayout4.xml"/><Relationship Id="rId4" Type="http://schemas.openxmlformats.org/officeDocument/2006/relationships/image" Target="../media/image9.gif"/></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9.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spd="med">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3658" y="584691"/>
            <a:ext cx="8707293" cy="63821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0965453"/>
      </p:ext>
    </p:extLst>
  </p:cSld>
  <p:clrMapOvr>
    <a:masterClrMapping/>
  </p:clrMapOvr>
  <p:transition spd="med">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10"/>
          </p:nvPr>
        </p:nvSpPr>
        <p:spPr/>
        <p:txBody>
          <a:bodyPr/>
          <a:lstStyle/>
          <a:p>
            <a:pPr>
              <a:defRPr/>
            </a:pPr>
            <a:fld id="{681227BF-F12C-4795-8839-F31049FC21D5}" type="slidenum">
              <a:rPr lang="sv-SE" smtClean="0"/>
              <a:pPr>
                <a:defRPr/>
              </a:pPr>
              <a:t>11</a:t>
            </a:fld>
            <a:endParaRPr lang="sv-SE" dirty="0"/>
          </a:p>
        </p:txBody>
      </p:sp>
      <p:sp>
        <p:nvSpPr>
          <p:cNvPr id="2" name="Title 1"/>
          <p:cNvSpPr>
            <a:spLocks noGrp="1"/>
          </p:cNvSpPr>
          <p:nvPr>
            <p:ph type="title"/>
          </p:nvPr>
        </p:nvSpPr>
        <p:spPr/>
        <p:txBody>
          <a:bodyPr>
            <a:normAutofit fontScale="90000"/>
          </a:bodyPr>
          <a:lstStyle/>
          <a:p>
            <a:r>
              <a:rPr lang="sv-SE" dirty="0" smtClean="0"/>
              <a:t>Projektmodellen (utkast) är vidareutveckling av FA</a:t>
            </a:r>
            <a:endParaRPr lang="sv-SE" dirty="0"/>
          </a:p>
        </p:txBody>
      </p:sp>
      <p:sp>
        <p:nvSpPr>
          <p:cNvPr id="44" name="Rektangel 43"/>
          <p:cNvSpPr/>
          <p:nvPr/>
        </p:nvSpPr>
        <p:spPr bwMode="auto">
          <a:xfrm>
            <a:off x="1996220" y="2451451"/>
            <a:ext cx="2401200" cy="44280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lang="sv-SE" sz="1200" dirty="0" smtClean="0">
                <a:solidFill>
                  <a:schemeClr val="bg1"/>
                </a:solidFill>
                <a:latin typeface="+mj-lt"/>
              </a:rPr>
              <a:t>M0 Beskriv </a:t>
            </a:r>
            <a:r>
              <a:rPr lang="sv-SE" sz="1200" dirty="0">
                <a:solidFill>
                  <a:schemeClr val="bg1"/>
                </a:solidFill>
                <a:latin typeface="+mj-lt"/>
              </a:rPr>
              <a:t>behov och marknad</a:t>
            </a:r>
          </a:p>
        </p:txBody>
      </p:sp>
      <p:sp>
        <p:nvSpPr>
          <p:cNvPr id="45" name="Rektangel 44"/>
          <p:cNvSpPr/>
          <p:nvPr/>
        </p:nvSpPr>
        <p:spPr bwMode="auto">
          <a:xfrm>
            <a:off x="1996219" y="2894361"/>
            <a:ext cx="2401200" cy="44280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lang="sv-SE" sz="1200" dirty="0">
                <a:solidFill>
                  <a:schemeClr val="bg1"/>
                </a:solidFill>
                <a:latin typeface="+mj-lt"/>
              </a:rPr>
              <a:t>M1 </a:t>
            </a:r>
            <a:r>
              <a:rPr lang="sv-SE" sz="1200" dirty="0" smtClean="0">
                <a:solidFill>
                  <a:schemeClr val="bg1"/>
                </a:solidFill>
                <a:latin typeface="+mj-lt"/>
              </a:rPr>
              <a:t>Utvärdera volym, </a:t>
            </a:r>
            <a:r>
              <a:rPr lang="sv-SE" sz="1200" dirty="0">
                <a:solidFill>
                  <a:schemeClr val="bg1"/>
                </a:solidFill>
                <a:latin typeface="+mj-lt"/>
              </a:rPr>
              <a:t>konkurrens</a:t>
            </a:r>
          </a:p>
        </p:txBody>
      </p:sp>
      <p:sp>
        <p:nvSpPr>
          <p:cNvPr id="46" name="Rektangel 45"/>
          <p:cNvSpPr/>
          <p:nvPr/>
        </p:nvSpPr>
        <p:spPr bwMode="auto">
          <a:xfrm>
            <a:off x="1996222" y="3337274"/>
            <a:ext cx="2401200" cy="44280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lang="sv-SE" sz="1200" dirty="0">
                <a:solidFill>
                  <a:schemeClr val="bg1"/>
                </a:solidFill>
                <a:latin typeface="+mj-lt"/>
              </a:rPr>
              <a:t>M2  Specificera marknaden</a:t>
            </a:r>
          </a:p>
        </p:txBody>
      </p:sp>
      <p:sp>
        <p:nvSpPr>
          <p:cNvPr id="47" name="Rektangel 46"/>
          <p:cNvSpPr/>
          <p:nvPr/>
        </p:nvSpPr>
        <p:spPr bwMode="auto">
          <a:xfrm>
            <a:off x="1996222" y="4658760"/>
            <a:ext cx="2401200" cy="442800"/>
          </a:xfrm>
          <a:prstGeom prst="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lang="sv-SE" sz="1200" dirty="0">
                <a:solidFill>
                  <a:schemeClr val="bg1"/>
                </a:solidFill>
                <a:latin typeface="+mj-lt"/>
              </a:rPr>
              <a:t>M5  Öka försäljningsinsatser</a:t>
            </a:r>
          </a:p>
        </p:txBody>
      </p:sp>
      <p:sp>
        <p:nvSpPr>
          <p:cNvPr id="48" name="Rektangel 47"/>
          <p:cNvSpPr/>
          <p:nvPr/>
        </p:nvSpPr>
        <p:spPr bwMode="auto">
          <a:xfrm>
            <a:off x="1996222" y="3773046"/>
            <a:ext cx="2401200" cy="442800"/>
          </a:xfrm>
          <a:prstGeom prst="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lang="sv-SE" sz="1200" dirty="0">
                <a:solidFill>
                  <a:schemeClr val="bg1"/>
                </a:solidFill>
                <a:latin typeface="+mj-lt"/>
              </a:rPr>
              <a:t>M3  Möt testmarknad</a:t>
            </a:r>
          </a:p>
        </p:txBody>
      </p:sp>
      <p:sp>
        <p:nvSpPr>
          <p:cNvPr id="49" name="Rektangel 48"/>
          <p:cNvSpPr/>
          <p:nvPr/>
        </p:nvSpPr>
        <p:spPr bwMode="auto">
          <a:xfrm>
            <a:off x="1996222" y="4215960"/>
            <a:ext cx="2401200" cy="442800"/>
          </a:xfrm>
          <a:prstGeom prst="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lang="sv-SE" sz="1200" dirty="0">
                <a:solidFill>
                  <a:schemeClr val="bg1"/>
                </a:solidFill>
                <a:latin typeface="+mj-lt"/>
              </a:rPr>
              <a:t>M4  Bearbeta målmarknad</a:t>
            </a:r>
          </a:p>
        </p:txBody>
      </p:sp>
      <p:sp>
        <p:nvSpPr>
          <p:cNvPr id="50" name="Rektangel 49"/>
          <p:cNvSpPr/>
          <p:nvPr/>
        </p:nvSpPr>
        <p:spPr bwMode="auto">
          <a:xfrm>
            <a:off x="1996222" y="5101560"/>
            <a:ext cx="2401200" cy="442800"/>
          </a:xfrm>
          <a:prstGeom prst="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lang="sv-SE" sz="1200" dirty="0">
                <a:solidFill>
                  <a:schemeClr val="bg1"/>
                </a:solidFill>
                <a:latin typeface="+mj-lt"/>
              </a:rPr>
              <a:t>M6  Identifiera nya marknader</a:t>
            </a:r>
          </a:p>
        </p:txBody>
      </p:sp>
      <p:sp>
        <p:nvSpPr>
          <p:cNvPr id="51" name="Rektangel 50"/>
          <p:cNvSpPr/>
          <p:nvPr/>
        </p:nvSpPr>
        <p:spPr bwMode="auto">
          <a:xfrm>
            <a:off x="1996222" y="1816687"/>
            <a:ext cx="2401200" cy="551639"/>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lvl="0" algn="ctr">
              <a:lnSpc>
                <a:spcPct val="150000"/>
              </a:lnSpc>
            </a:pPr>
            <a:r>
              <a:rPr lang="sv-SE" sz="1600" b="1" dirty="0" smtClean="0">
                <a:latin typeface="+mj-lt"/>
              </a:rPr>
              <a:t>Marknad</a:t>
            </a:r>
            <a:endParaRPr lang="sv-SE" sz="1600" b="1" dirty="0">
              <a:latin typeface="+mj-lt"/>
            </a:endParaRPr>
          </a:p>
        </p:txBody>
      </p:sp>
      <p:sp>
        <p:nvSpPr>
          <p:cNvPr id="52" name="Rektangel 51"/>
          <p:cNvSpPr/>
          <p:nvPr/>
        </p:nvSpPr>
        <p:spPr bwMode="auto">
          <a:xfrm>
            <a:off x="4472289" y="2451451"/>
            <a:ext cx="2401200" cy="44280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lang="sv-SE" sz="1200" dirty="0">
                <a:solidFill>
                  <a:schemeClr val="bg1"/>
                </a:solidFill>
                <a:latin typeface="+mj-lt"/>
              </a:rPr>
              <a:t>E0 </a:t>
            </a:r>
            <a:r>
              <a:rPr lang="sv-SE" sz="1200" dirty="0" smtClean="0">
                <a:solidFill>
                  <a:schemeClr val="bg1"/>
                </a:solidFill>
                <a:latin typeface="+mj-lt"/>
              </a:rPr>
              <a:t>Beskriv </a:t>
            </a:r>
            <a:r>
              <a:rPr lang="sv-SE" sz="1200" dirty="0">
                <a:solidFill>
                  <a:schemeClr val="bg1"/>
                </a:solidFill>
                <a:latin typeface="+mj-lt"/>
              </a:rPr>
              <a:t>ditt erbjudande </a:t>
            </a:r>
          </a:p>
        </p:txBody>
      </p:sp>
      <p:sp>
        <p:nvSpPr>
          <p:cNvPr id="53" name="Rektangel 52"/>
          <p:cNvSpPr/>
          <p:nvPr/>
        </p:nvSpPr>
        <p:spPr bwMode="auto">
          <a:xfrm>
            <a:off x="4472288" y="2894361"/>
            <a:ext cx="2401200" cy="44280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lang="sv-SE" sz="1200" dirty="0">
                <a:solidFill>
                  <a:schemeClr val="bg1"/>
                </a:solidFill>
                <a:latin typeface="+mj-lt"/>
              </a:rPr>
              <a:t>E1 </a:t>
            </a:r>
            <a:r>
              <a:rPr lang="sv-SE" sz="1200" dirty="0" smtClean="0">
                <a:solidFill>
                  <a:schemeClr val="bg1"/>
                </a:solidFill>
                <a:latin typeface="+mj-lt"/>
              </a:rPr>
              <a:t>Utvärdera </a:t>
            </a:r>
            <a:r>
              <a:rPr lang="sv-SE" sz="1200" dirty="0">
                <a:solidFill>
                  <a:schemeClr val="bg1"/>
                </a:solidFill>
                <a:latin typeface="+mj-lt"/>
              </a:rPr>
              <a:t>genomförbarhet</a:t>
            </a:r>
          </a:p>
        </p:txBody>
      </p:sp>
      <p:sp>
        <p:nvSpPr>
          <p:cNvPr id="54" name="Rektangel 53"/>
          <p:cNvSpPr/>
          <p:nvPr/>
        </p:nvSpPr>
        <p:spPr bwMode="auto">
          <a:xfrm>
            <a:off x="4472291" y="3337274"/>
            <a:ext cx="2401200" cy="44280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lang="sv-SE" sz="1200" dirty="0">
                <a:solidFill>
                  <a:schemeClr val="bg1"/>
                </a:solidFill>
                <a:latin typeface="+mj-lt"/>
              </a:rPr>
              <a:t>E2  Specificera erbjudandet</a:t>
            </a:r>
          </a:p>
        </p:txBody>
      </p:sp>
      <p:sp>
        <p:nvSpPr>
          <p:cNvPr id="55" name="Rektangel 54"/>
          <p:cNvSpPr/>
          <p:nvPr/>
        </p:nvSpPr>
        <p:spPr bwMode="auto">
          <a:xfrm>
            <a:off x="4472291" y="4658760"/>
            <a:ext cx="2401200" cy="442800"/>
          </a:xfrm>
          <a:prstGeom prst="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lang="sv-SE" sz="1200" dirty="0">
                <a:solidFill>
                  <a:schemeClr val="bg1"/>
                </a:solidFill>
                <a:latin typeface="+mj-lt"/>
              </a:rPr>
              <a:t>E5  Öka leveranskapacitet</a:t>
            </a:r>
          </a:p>
        </p:txBody>
      </p:sp>
      <p:sp>
        <p:nvSpPr>
          <p:cNvPr id="56" name="Rektangel 55"/>
          <p:cNvSpPr/>
          <p:nvPr/>
        </p:nvSpPr>
        <p:spPr bwMode="auto">
          <a:xfrm>
            <a:off x="4472291" y="3773046"/>
            <a:ext cx="2401200" cy="442800"/>
          </a:xfrm>
          <a:prstGeom prst="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lang="sv-SE" sz="1200" dirty="0">
                <a:solidFill>
                  <a:schemeClr val="bg1"/>
                </a:solidFill>
                <a:latin typeface="+mj-lt"/>
              </a:rPr>
              <a:t>E3  Skapa testversion(er)</a:t>
            </a:r>
          </a:p>
        </p:txBody>
      </p:sp>
      <p:sp>
        <p:nvSpPr>
          <p:cNvPr id="57" name="Rektangel 56"/>
          <p:cNvSpPr/>
          <p:nvPr/>
        </p:nvSpPr>
        <p:spPr bwMode="auto">
          <a:xfrm>
            <a:off x="4472291" y="4215960"/>
            <a:ext cx="2401200" cy="442800"/>
          </a:xfrm>
          <a:prstGeom prst="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lang="sv-SE" sz="1200" dirty="0">
                <a:solidFill>
                  <a:schemeClr val="bg1"/>
                </a:solidFill>
                <a:latin typeface="+mj-lt"/>
              </a:rPr>
              <a:t>E4  Introducera version 1.0 </a:t>
            </a:r>
          </a:p>
        </p:txBody>
      </p:sp>
      <p:sp>
        <p:nvSpPr>
          <p:cNvPr id="58" name="Rektangel 57"/>
          <p:cNvSpPr/>
          <p:nvPr/>
        </p:nvSpPr>
        <p:spPr bwMode="auto">
          <a:xfrm>
            <a:off x="4472291" y="5101560"/>
            <a:ext cx="2401200" cy="442800"/>
          </a:xfrm>
          <a:prstGeom prst="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lang="sv-SE" sz="1200" dirty="0">
                <a:solidFill>
                  <a:schemeClr val="bg1"/>
                </a:solidFill>
                <a:latin typeface="+mj-lt"/>
              </a:rPr>
              <a:t>E6  Vidareutveckla erbjudande</a:t>
            </a:r>
          </a:p>
        </p:txBody>
      </p:sp>
      <p:sp>
        <p:nvSpPr>
          <p:cNvPr id="59" name="Rektangel 58"/>
          <p:cNvSpPr/>
          <p:nvPr/>
        </p:nvSpPr>
        <p:spPr bwMode="auto">
          <a:xfrm>
            <a:off x="4472291" y="1816687"/>
            <a:ext cx="2401200" cy="551639"/>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lvl="0" algn="ctr">
              <a:lnSpc>
                <a:spcPct val="150000"/>
              </a:lnSpc>
            </a:pPr>
            <a:r>
              <a:rPr lang="sv-SE" sz="1600" b="1" dirty="0" smtClean="0">
                <a:latin typeface="+mj-lt"/>
              </a:rPr>
              <a:t>Erbjudande</a:t>
            </a:r>
            <a:endParaRPr lang="sv-SE" sz="1600" b="1" dirty="0">
              <a:latin typeface="+mj-lt"/>
            </a:endParaRPr>
          </a:p>
        </p:txBody>
      </p:sp>
      <p:sp>
        <p:nvSpPr>
          <p:cNvPr id="60" name="Rektangel 59"/>
          <p:cNvSpPr/>
          <p:nvPr/>
        </p:nvSpPr>
        <p:spPr bwMode="auto">
          <a:xfrm>
            <a:off x="6939027" y="2451450"/>
            <a:ext cx="2401750" cy="44280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lang="sv-SE" sz="1200" dirty="0">
                <a:solidFill>
                  <a:schemeClr val="bg1"/>
                </a:solidFill>
                <a:latin typeface="+mj-lt"/>
              </a:rPr>
              <a:t>V0 </a:t>
            </a:r>
            <a:r>
              <a:rPr lang="sv-SE" sz="1200" dirty="0" smtClean="0">
                <a:solidFill>
                  <a:schemeClr val="bg1"/>
                </a:solidFill>
                <a:latin typeface="+mj-lt"/>
              </a:rPr>
              <a:t>Beskriv </a:t>
            </a:r>
            <a:r>
              <a:rPr lang="sv-SE" sz="1200" dirty="0">
                <a:solidFill>
                  <a:schemeClr val="bg1"/>
                </a:solidFill>
                <a:latin typeface="+mj-lt"/>
              </a:rPr>
              <a:t>din affärsidé</a:t>
            </a:r>
          </a:p>
        </p:txBody>
      </p:sp>
      <p:sp>
        <p:nvSpPr>
          <p:cNvPr id="61" name="Rektangel 60"/>
          <p:cNvSpPr/>
          <p:nvPr/>
        </p:nvSpPr>
        <p:spPr bwMode="auto">
          <a:xfrm>
            <a:off x="6939026" y="2894360"/>
            <a:ext cx="2401750" cy="44280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lang="sv-SE" sz="1200" dirty="0">
                <a:solidFill>
                  <a:schemeClr val="bg1"/>
                </a:solidFill>
                <a:latin typeface="+mj-lt"/>
              </a:rPr>
              <a:t>V1 </a:t>
            </a:r>
            <a:r>
              <a:rPr lang="sv-SE" sz="1200" dirty="0" smtClean="0">
                <a:solidFill>
                  <a:schemeClr val="bg1"/>
                </a:solidFill>
                <a:latin typeface="+mj-lt"/>
              </a:rPr>
              <a:t>Utvärdera </a:t>
            </a:r>
            <a:r>
              <a:rPr lang="sv-SE" sz="1200" dirty="0">
                <a:solidFill>
                  <a:schemeClr val="bg1"/>
                </a:solidFill>
                <a:latin typeface="+mj-lt"/>
              </a:rPr>
              <a:t>potential och risk</a:t>
            </a:r>
          </a:p>
        </p:txBody>
      </p:sp>
      <p:sp>
        <p:nvSpPr>
          <p:cNvPr id="62" name="Rektangel 61"/>
          <p:cNvSpPr/>
          <p:nvPr/>
        </p:nvSpPr>
        <p:spPr bwMode="auto">
          <a:xfrm>
            <a:off x="6939029" y="3337273"/>
            <a:ext cx="2401750" cy="44280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lang="sv-SE" sz="1200" dirty="0">
                <a:solidFill>
                  <a:schemeClr val="bg1"/>
                </a:solidFill>
                <a:latin typeface="+mj-lt"/>
              </a:rPr>
              <a:t>V2  Specificera resursbehov</a:t>
            </a:r>
          </a:p>
        </p:txBody>
      </p:sp>
      <p:sp>
        <p:nvSpPr>
          <p:cNvPr id="63" name="Rektangel 62"/>
          <p:cNvSpPr/>
          <p:nvPr/>
        </p:nvSpPr>
        <p:spPr bwMode="auto">
          <a:xfrm>
            <a:off x="6939029" y="4658759"/>
            <a:ext cx="2401750" cy="442800"/>
          </a:xfrm>
          <a:prstGeom prst="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lang="sv-SE" sz="1200" dirty="0">
                <a:solidFill>
                  <a:schemeClr val="bg1"/>
                </a:solidFill>
                <a:latin typeface="+mj-lt"/>
              </a:rPr>
              <a:t>V5  </a:t>
            </a:r>
            <a:r>
              <a:rPr lang="sv-SE" sz="1200" dirty="0" smtClean="0">
                <a:solidFill>
                  <a:schemeClr val="bg1"/>
                </a:solidFill>
                <a:latin typeface="+mj-lt"/>
              </a:rPr>
              <a:t>Utöka organisation </a:t>
            </a:r>
            <a:endParaRPr lang="sv-SE" sz="1200" dirty="0">
              <a:solidFill>
                <a:schemeClr val="bg1"/>
              </a:solidFill>
              <a:latin typeface="+mj-lt"/>
            </a:endParaRPr>
          </a:p>
        </p:txBody>
      </p:sp>
      <p:sp>
        <p:nvSpPr>
          <p:cNvPr id="65" name="Rektangel 64"/>
          <p:cNvSpPr/>
          <p:nvPr/>
        </p:nvSpPr>
        <p:spPr bwMode="auto">
          <a:xfrm>
            <a:off x="6939029" y="3773045"/>
            <a:ext cx="2401750" cy="442800"/>
          </a:xfrm>
          <a:prstGeom prst="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lang="sv-SE" sz="1200" dirty="0">
                <a:solidFill>
                  <a:schemeClr val="bg1"/>
                </a:solidFill>
                <a:latin typeface="+mj-lt"/>
              </a:rPr>
              <a:t>V3  </a:t>
            </a:r>
            <a:r>
              <a:rPr lang="sv-SE" sz="1200" dirty="0" smtClean="0">
                <a:solidFill>
                  <a:schemeClr val="bg1"/>
                </a:solidFill>
                <a:latin typeface="+mj-lt"/>
              </a:rPr>
              <a:t>Skapa projektteam</a:t>
            </a:r>
            <a:endParaRPr lang="sv-SE" sz="1200" dirty="0">
              <a:solidFill>
                <a:schemeClr val="bg1"/>
              </a:solidFill>
              <a:latin typeface="+mj-lt"/>
            </a:endParaRPr>
          </a:p>
        </p:txBody>
      </p:sp>
      <p:sp>
        <p:nvSpPr>
          <p:cNvPr id="67" name="Rektangel 66"/>
          <p:cNvSpPr/>
          <p:nvPr/>
        </p:nvSpPr>
        <p:spPr bwMode="auto">
          <a:xfrm>
            <a:off x="6939029" y="4215959"/>
            <a:ext cx="2401750" cy="442800"/>
          </a:xfrm>
          <a:prstGeom prst="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lang="sv-SE" sz="1200" dirty="0">
                <a:solidFill>
                  <a:schemeClr val="bg1"/>
                </a:solidFill>
                <a:latin typeface="+mj-lt"/>
              </a:rPr>
              <a:t>V4  Introducera </a:t>
            </a:r>
            <a:r>
              <a:rPr lang="sv-SE" sz="1200" dirty="0" smtClean="0">
                <a:solidFill>
                  <a:schemeClr val="bg1"/>
                </a:solidFill>
                <a:latin typeface="+mj-lt"/>
              </a:rPr>
              <a:t>organisation</a:t>
            </a:r>
            <a:endParaRPr lang="sv-SE" sz="1200" dirty="0">
              <a:solidFill>
                <a:schemeClr val="bg1"/>
              </a:solidFill>
              <a:latin typeface="+mj-lt"/>
            </a:endParaRPr>
          </a:p>
        </p:txBody>
      </p:sp>
      <p:sp>
        <p:nvSpPr>
          <p:cNvPr id="68" name="Rektangel 67"/>
          <p:cNvSpPr/>
          <p:nvPr/>
        </p:nvSpPr>
        <p:spPr bwMode="auto">
          <a:xfrm>
            <a:off x="6939029" y="5101559"/>
            <a:ext cx="2401750" cy="442800"/>
          </a:xfrm>
          <a:prstGeom prst="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lang="sv-SE" sz="1200" dirty="0">
                <a:solidFill>
                  <a:schemeClr val="bg1"/>
                </a:solidFill>
                <a:latin typeface="+mj-lt"/>
              </a:rPr>
              <a:t>V6  Vidareutveckla verksamhet</a:t>
            </a:r>
          </a:p>
        </p:txBody>
      </p:sp>
      <p:sp>
        <p:nvSpPr>
          <p:cNvPr id="69" name="Rektangel 68"/>
          <p:cNvSpPr/>
          <p:nvPr/>
        </p:nvSpPr>
        <p:spPr bwMode="auto">
          <a:xfrm>
            <a:off x="6939029" y="1816686"/>
            <a:ext cx="2401750" cy="551639"/>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lvl="0" algn="ctr">
              <a:lnSpc>
                <a:spcPct val="150000"/>
              </a:lnSpc>
            </a:pPr>
            <a:r>
              <a:rPr lang="sv-SE" sz="1600" b="1" dirty="0" smtClean="0">
                <a:latin typeface="+mj-lt"/>
              </a:rPr>
              <a:t>Verksamhet</a:t>
            </a:r>
            <a:endParaRPr lang="sv-SE" sz="1600" b="1" dirty="0">
              <a:latin typeface="+mj-lt"/>
            </a:endParaRPr>
          </a:p>
        </p:txBody>
      </p:sp>
      <p:cxnSp>
        <p:nvCxnSpPr>
          <p:cNvPr id="70" name="Rak pil 69"/>
          <p:cNvCxnSpPr/>
          <p:nvPr/>
        </p:nvCxnSpPr>
        <p:spPr bwMode="auto">
          <a:xfrm>
            <a:off x="1940243" y="2451561"/>
            <a:ext cx="0" cy="374520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71" name="textruta 70"/>
          <p:cNvSpPr txBox="1"/>
          <p:nvPr/>
        </p:nvSpPr>
        <p:spPr>
          <a:xfrm>
            <a:off x="2014885" y="5973631"/>
            <a:ext cx="582467" cy="446276"/>
          </a:xfrm>
          <a:prstGeom prst="rect">
            <a:avLst/>
          </a:prstGeom>
          <a:noFill/>
        </p:spPr>
        <p:txBody>
          <a:bodyPr wrap="none" rtlCol="0">
            <a:spAutoFit/>
          </a:bodyPr>
          <a:lstStyle/>
          <a:p>
            <a:r>
              <a:rPr lang="sv-SE" dirty="0" smtClean="0"/>
              <a:t>Tid</a:t>
            </a:r>
            <a:endParaRPr lang="sv-SE" dirty="0"/>
          </a:p>
        </p:txBody>
      </p:sp>
      <p:sp>
        <p:nvSpPr>
          <p:cNvPr id="72" name="Rektangel 71"/>
          <p:cNvSpPr/>
          <p:nvPr/>
        </p:nvSpPr>
        <p:spPr bwMode="auto">
          <a:xfrm>
            <a:off x="213753" y="2451561"/>
            <a:ext cx="1670506" cy="44280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lang="sv-SE" sz="1200" dirty="0" smtClean="0">
                <a:solidFill>
                  <a:schemeClr val="bg1"/>
                </a:solidFill>
                <a:latin typeface="+mj-lt"/>
              </a:rPr>
              <a:t>Idébeskrivning</a:t>
            </a:r>
            <a:endParaRPr lang="sv-SE" sz="1200" dirty="0">
              <a:solidFill>
                <a:schemeClr val="bg1"/>
              </a:solidFill>
              <a:latin typeface="+mj-lt"/>
            </a:endParaRPr>
          </a:p>
        </p:txBody>
      </p:sp>
      <p:sp>
        <p:nvSpPr>
          <p:cNvPr id="73" name="Rektangel 72"/>
          <p:cNvSpPr/>
          <p:nvPr/>
        </p:nvSpPr>
        <p:spPr bwMode="auto">
          <a:xfrm>
            <a:off x="213756" y="2894474"/>
            <a:ext cx="1670506" cy="44280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lang="sv-SE" sz="1200" dirty="0" smtClean="0">
                <a:solidFill>
                  <a:schemeClr val="bg1"/>
                </a:solidFill>
                <a:latin typeface="+mj-lt"/>
              </a:rPr>
              <a:t>Konceptverifiering</a:t>
            </a:r>
            <a:endParaRPr lang="sv-SE" sz="1200" dirty="0">
              <a:solidFill>
                <a:schemeClr val="bg1"/>
              </a:solidFill>
              <a:latin typeface="+mj-lt"/>
            </a:endParaRPr>
          </a:p>
        </p:txBody>
      </p:sp>
      <p:sp>
        <p:nvSpPr>
          <p:cNvPr id="74" name="Rektangel 73"/>
          <p:cNvSpPr/>
          <p:nvPr/>
        </p:nvSpPr>
        <p:spPr bwMode="auto">
          <a:xfrm>
            <a:off x="213756" y="3340093"/>
            <a:ext cx="1670506" cy="44280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lang="sv-SE" sz="1200" dirty="0" smtClean="0">
                <a:solidFill>
                  <a:schemeClr val="bg1"/>
                </a:solidFill>
                <a:latin typeface="+mj-lt"/>
              </a:rPr>
              <a:t>Konceptspecifikation</a:t>
            </a:r>
            <a:endParaRPr lang="sv-SE" sz="1200" dirty="0">
              <a:solidFill>
                <a:schemeClr val="bg1"/>
              </a:solidFill>
              <a:latin typeface="+mj-lt"/>
            </a:endParaRPr>
          </a:p>
        </p:txBody>
      </p:sp>
      <p:sp>
        <p:nvSpPr>
          <p:cNvPr id="75" name="Rektangel 74"/>
          <p:cNvSpPr/>
          <p:nvPr/>
        </p:nvSpPr>
        <p:spPr bwMode="auto">
          <a:xfrm>
            <a:off x="213756" y="3782893"/>
            <a:ext cx="1670506" cy="442800"/>
          </a:xfrm>
          <a:prstGeom prst="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lang="sv-SE" sz="1200" dirty="0" smtClean="0">
                <a:solidFill>
                  <a:schemeClr val="bg1"/>
                </a:solidFill>
                <a:latin typeface="+mj-lt"/>
              </a:rPr>
              <a:t>Genomförande</a:t>
            </a:r>
            <a:endParaRPr lang="sv-SE" sz="1200" dirty="0">
              <a:solidFill>
                <a:schemeClr val="bg1"/>
              </a:solidFill>
              <a:latin typeface="+mj-lt"/>
            </a:endParaRPr>
          </a:p>
        </p:txBody>
      </p:sp>
      <p:sp>
        <p:nvSpPr>
          <p:cNvPr id="76" name="Rektangel 75"/>
          <p:cNvSpPr/>
          <p:nvPr/>
        </p:nvSpPr>
        <p:spPr bwMode="auto">
          <a:xfrm>
            <a:off x="213752" y="4225693"/>
            <a:ext cx="1670506" cy="442800"/>
          </a:xfrm>
          <a:prstGeom prst="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lang="sv-SE" sz="1200" dirty="0" smtClean="0">
                <a:solidFill>
                  <a:schemeClr val="bg1"/>
                </a:solidFill>
                <a:latin typeface="+mj-lt"/>
              </a:rPr>
              <a:t>Marknadsintroduktion</a:t>
            </a:r>
            <a:endParaRPr lang="sv-SE" sz="1200" dirty="0">
              <a:solidFill>
                <a:schemeClr val="bg1"/>
              </a:solidFill>
              <a:latin typeface="+mj-lt"/>
            </a:endParaRPr>
          </a:p>
        </p:txBody>
      </p:sp>
      <p:sp>
        <p:nvSpPr>
          <p:cNvPr id="77" name="Rektangel 76"/>
          <p:cNvSpPr/>
          <p:nvPr/>
        </p:nvSpPr>
        <p:spPr bwMode="auto">
          <a:xfrm>
            <a:off x="213751" y="4658759"/>
            <a:ext cx="1670506" cy="442800"/>
          </a:xfrm>
          <a:prstGeom prst="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lang="sv-SE" sz="1200" dirty="0" smtClean="0">
                <a:solidFill>
                  <a:schemeClr val="bg1"/>
                </a:solidFill>
                <a:latin typeface="+mj-lt"/>
              </a:rPr>
              <a:t>Tillväxt</a:t>
            </a:r>
            <a:endParaRPr lang="sv-SE" sz="1200" dirty="0">
              <a:solidFill>
                <a:schemeClr val="bg1"/>
              </a:solidFill>
              <a:latin typeface="+mj-lt"/>
            </a:endParaRPr>
          </a:p>
        </p:txBody>
      </p:sp>
      <p:sp>
        <p:nvSpPr>
          <p:cNvPr id="78" name="Rektangel 77"/>
          <p:cNvSpPr/>
          <p:nvPr/>
        </p:nvSpPr>
        <p:spPr bwMode="auto">
          <a:xfrm>
            <a:off x="213750" y="5101559"/>
            <a:ext cx="1670506" cy="442800"/>
          </a:xfrm>
          <a:prstGeom prst="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lang="sv-SE" sz="1200" dirty="0" smtClean="0">
                <a:solidFill>
                  <a:schemeClr val="bg1"/>
                </a:solidFill>
                <a:latin typeface="+mj-lt"/>
              </a:rPr>
              <a:t>Expansion</a:t>
            </a:r>
            <a:endParaRPr lang="sv-SE" sz="1200" dirty="0">
              <a:solidFill>
                <a:schemeClr val="bg1"/>
              </a:solidFill>
              <a:latin typeface="+mj-lt"/>
            </a:endParaRPr>
          </a:p>
        </p:txBody>
      </p:sp>
    </p:spTree>
    <p:extLst>
      <p:ext uri="{BB962C8B-B14F-4D97-AF65-F5344CB8AC3E}">
        <p14:creationId xmlns:p14="http://schemas.microsoft.com/office/powerpoint/2010/main" val="2294226118"/>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blinds(horizontal)">
                                      <p:cBhvr>
                                        <p:cTn id="7" dur="500"/>
                                        <p:tgtEl>
                                          <p:spTgt spid="4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2"/>
                                        </p:tgtEl>
                                        <p:attrNameLst>
                                          <p:attrName>style.visibility</p:attrName>
                                        </p:attrNameLst>
                                      </p:cBhvr>
                                      <p:to>
                                        <p:strVal val="visible"/>
                                      </p:to>
                                    </p:set>
                                    <p:animEffect transition="in" filter="blinds(horizontal)">
                                      <p:cBhvr>
                                        <p:cTn id="10" dur="500"/>
                                        <p:tgtEl>
                                          <p:spTgt spid="52"/>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60"/>
                                        </p:tgtEl>
                                        <p:attrNameLst>
                                          <p:attrName>style.visibility</p:attrName>
                                        </p:attrNameLst>
                                      </p:cBhvr>
                                      <p:to>
                                        <p:strVal val="visible"/>
                                      </p:to>
                                    </p:set>
                                    <p:animEffect transition="in" filter="blinds(horizontal)">
                                      <p:cBhvr>
                                        <p:cTn id="13" dur="500"/>
                                        <p:tgtEl>
                                          <p:spTgt spid="60"/>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45"/>
                                        </p:tgtEl>
                                        <p:attrNameLst>
                                          <p:attrName>style.visibility</p:attrName>
                                        </p:attrNameLst>
                                      </p:cBhvr>
                                      <p:to>
                                        <p:strVal val="visible"/>
                                      </p:to>
                                    </p:set>
                                    <p:animEffect transition="in" filter="blinds(horizontal)">
                                      <p:cBhvr>
                                        <p:cTn id="18" dur="500"/>
                                        <p:tgtEl>
                                          <p:spTgt spid="45"/>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53"/>
                                        </p:tgtEl>
                                        <p:attrNameLst>
                                          <p:attrName>style.visibility</p:attrName>
                                        </p:attrNameLst>
                                      </p:cBhvr>
                                      <p:to>
                                        <p:strVal val="visible"/>
                                      </p:to>
                                    </p:set>
                                    <p:animEffect transition="in" filter="blinds(horizontal)">
                                      <p:cBhvr>
                                        <p:cTn id="21" dur="500"/>
                                        <p:tgtEl>
                                          <p:spTgt spid="53"/>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61"/>
                                        </p:tgtEl>
                                        <p:attrNameLst>
                                          <p:attrName>style.visibility</p:attrName>
                                        </p:attrNameLst>
                                      </p:cBhvr>
                                      <p:to>
                                        <p:strVal val="visible"/>
                                      </p:to>
                                    </p:set>
                                    <p:animEffect transition="in" filter="blinds(horizontal)">
                                      <p:cBhvr>
                                        <p:cTn id="24" dur="500"/>
                                        <p:tgtEl>
                                          <p:spTgt spid="61"/>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46"/>
                                        </p:tgtEl>
                                        <p:attrNameLst>
                                          <p:attrName>style.visibility</p:attrName>
                                        </p:attrNameLst>
                                      </p:cBhvr>
                                      <p:to>
                                        <p:strVal val="visible"/>
                                      </p:to>
                                    </p:set>
                                    <p:animEffect transition="in" filter="blinds(horizontal)">
                                      <p:cBhvr>
                                        <p:cTn id="29" dur="500"/>
                                        <p:tgtEl>
                                          <p:spTgt spid="46"/>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blinds(horizontal)">
                                      <p:cBhvr>
                                        <p:cTn id="32" dur="500"/>
                                        <p:tgtEl>
                                          <p:spTgt spid="54"/>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62"/>
                                        </p:tgtEl>
                                        <p:attrNameLst>
                                          <p:attrName>style.visibility</p:attrName>
                                        </p:attrNameLst>
                                      </p:cBhvr>
                                      <p:to>
                                        <p:strVal val="visible"/>
                                      </p:to>
                                    </p:set>
                                    <p:animEffect transition="in" filter="blinds(horizontal)">
                                      <p:cBhvr>
                                        <p:cTn id="35" dur="500"/>
                                        <p:tgtEl>
                                          <p:spTgt spid="62"/>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48"/>
                                        </p:tgtEl>
                                        <p:attrNameLst>
                                          <p:attrName>style.visibility</p:attrName>
                                        </p:attrNameLst>
                                      </p:cBhvr>
                                      <p:to>
                                        <p:strVal val="visible"/>
                                      </p:to>
                                    </p:set>
                                    <p:animEffect transition="in" filter="blinds(horizontal)">
                                      <p:cBhvr>
                                        <p:cTn id="40" dur="500"/>
                                        <p:tgtEl>
                                          <p:spTgt spid="48"/>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56"/>
                                        </p:tgtEl>
                                        <p:attrNameLst>
                                          <p:attrName>style.visibility</p:attrName>
                                        </p:attrNameLst>
                                      </p:cBhvr>
                                      <p:to>
                                        <p:strVal val="visible"/>
                                      </p:to>
                                    </p:set>
                                    <p:animEffect transition="in" filter="blinds(horizontal)">
                                      <p:cBhvr>
                                        <p:cTn id="43" dur="500"/>
                                        <p:tgtEl>
                                          <p:spTgt spid="56"/>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65"/>
                                        </p:tgtEl>
                                        <p:attrNameLst>
                                          <p:attrName>style.visibility</p:attrName>
                                        </p:attrNameLst>
                                      </p:cBhvr>
                                      <p:to>
                                        <p:strVal val="visible"/>
                                      </p:to>
                                    </p:set>
                                    <p:animEffect transition="in" filter="blinds(horizontal)">
                                      <p:cBhvr>
                                        <p:cTn id="46" dur="500"/>
                                        <p:tgtEl>
                                          <p:spTgt spid="65"/>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49"/>
                                        </p:tgtEl>
                                        <p:attrNameLst>
                                          <p:attrName>style.visibility</p:attrName>
                                        </p:attrNameLst>
                                      </p:cBhvr>
                                      <p:to>
                                        <p:strVal val="visible"/>
                                      </p:to>
                                    </p:set>
                                    <p:animEffect transition="in" filter="blinds(horizontal)">
                                      <p:cBhvr>
                                        <p:cTn id="51" dur="500"/>
                                        <p:tgtEl>
                                          <p:spTgt spid="49"/>
                                        </p:tgtEl>
                                      </p:cBhvr>
                                    </p:animEffect>
                                  </p:childTnLst>
                                </p:cTn>
                              </p:par>
                              <p:par>
                                <p:cTn id="52" presetID="3" presetClass="entr" presetSubtype="10" fill="hold" grpId="0" nodeType="withEffect">
                                  <p:stCondLst>
                                    <p:cond delay="0"/>
                                  </p:stCondLst>
                                  <p:childTnLst>
                                    <p:set>
                                      <p:cBhvr>
                                        <p:cTn id="53" dur="1" fill="hold">
                                          <p:stCondLst>
                                            <p:cond delay="0"/>
                                          </p:stCondLst>
                                        </p:cTn>
                                        <p:tgtEl>
                                          <p:spTgt spid="57"/>
                                        </p:tgtEl>
                                        <p:attrNameLst>
                                          <p:attrName>style.visibility</p:attrName>
                                        </p:attrNameLst>
                                      </p:cBhvr>
                                      <p:to>
                                        <p:strVal val="visible"/>
                                      </p:to>
                                    </p:set>
                                    <p:animEffect transition="in" filter="blinds(horizontal)">
                                      <p:cBhvr>
                                        <p:cTn id="54" dur="500"/>
                                        <p:tgtEl>
                                          <p:spTgt spid="57"/>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67"/>
                                        </p:tgtEl>
                                        <p:attrNameLst>
                                          <p:attrName>style.visibility</p:attrName>
                                        </p:attrNameLst>
                                      </p:cBhvr>
                                      <p:to>
                                        <p:strVal val="visible"/>
                                      </p:to>
                                    </p:set>
                                    <p:animEffect transition="in" filter="blinds(horizontal)">
                                      <p:cBhvr>
                                        <p:cTn id="57" dur="500"/>
                                        <p:tgtEl>
                                          <p:spTgt spid="67"/>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47"/>
                                        </p:tgtEl>
                                        <p:attrNameLst>
                                          <p:attrName>style.visibility</p:attrName>
                                        </p:attrNameLst>
                                      </p:cBhvr>
                                      <p:to>
                                        <p:strVal val="visible"/>
                                      </p:to>
                                    </p:set>
                                    <p:animEffect transition="in" filter="blinds(horizontal)">
                                      <p:cBhvr>
                                        <p:cTn id="62" dur="500"/>
                                        <p:tgtEl>
                                          <p:spTgt spid="47"/>
                                        </p:tgtEl>
                                      </p:cBhvr>
                                    </p:animEffect>
                                  </p:childTnLst>
                                </p:cTn>
                              </p:par>
                              <p:par>
                                <p:cTn id="63" presetID="3" presetClass="entr" presetSubtype="10" fill="hold" grpId="0" nodeType="withEffect">
                                  <p:stCondLst>
                                    <p:cond delay="0"/>
                                  </p:stCondLst>
                                  <p:childTnLst>
                                    <p:set>
                                      <p:cBhvr>
                                        <p:cTn id="64" dur="1" fill="hold">
                                          <p:stCondLst>
                                            <p:cond delay="0"/>
                                          </p:stCondLst>
                                        </p:cTn>
                                        <p:tgtEl>
                                          <p:spTgt spid="55"/>
                                        </p:tgtEl>
                                        <p:attrNameLst>
                                          <p:attrName>style.visibility</p:attrName>
                                        </p:attrNameLst>
                                      </p:cBhvr>
                                      <p:to>
                                        <p:strVal val="visible"/>
                                      </p:to>
                                    </p:set>
                                    <p:animEffect transition="in" filter="blinds(horizontal)">
                                      <p:cBhvr>
                                        <p:cTn id="65" dur="500"/>
                                        <p:tgtEl>
                                          <p:spTgt spid="55"/>
                                        </p:tgtEl>
                                      </p:cBhvr>
                                    </p:animEffect>
                                  </p:childTnLst>
                                </p:cTn>
                              </p:par>
                              <p:par>
                                <p:cTn id="66" presetID="3" presetClass="entr" presetSubtype="10" fill="hold" grpId="0" nodeType="withEffect">
                                  <p:stCondLst>
                                    <p:cond delay="0"/>
                                  </p:stCondLst>
                                  <p:childTnLst>
                                    <p:set>
                                      <p:cBhvr>
                                        <p:cTn id="67" dur="1" fill="hold">
                                          <p:stCondLst>
                                            <p:cond delay="0"/>
                                          </p:stCondLst>
                                        </p:cTn>
                                        <p:tgtEl>
                                          <p:spTgt spid="63"/>
                                        </p:tgtEl>
                                        <p:attrNameLst>
                                          <p:attrName>style.visibility</p:attrName>
                                        </p:attrNameLst>
                                      </p:cBhvr>
                                      <p:to>
                                        <p:strVal val="visible"/>
                                      </p:to>
                                    </p:set>
                                    <p:animEffect transition="in" filter="blinds(horizontal)">
                                      <p:cBhvr>
                                        <p:cTn id="68" dur="500"/>
                                        <p:tgtEl>
                                          <p:spTgt spid="63"/>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50"/>
                                        </p:tgtEl>
                                        <p:attrNameLst>
                                          <p:attrName>style.visibility</p:attrName>
                                        </p:attrNameLst>
                                      </p:cBhvr>
                                      <p:to>
                                        <p:strVal val="visible"/>
                                      </p:to>
                                    </p:set>
                                    <p:animEffect transition="in" filter="blinds(horizontal)">
                                      <p:cBhvr>
                                        <p:cTn id="73" dur="500"/>
                                        <p:tgtEl>
                                          <p:spTgt spid="50"/>
                                        </p:tgtEl>
                                      </p:cBhvr>
                                    </p:animEffect>
                                  </p:childTnLst>
                                </p:cTn>
                              </p:par>
                              <p:par>
                                <p:cTn id="74" presetID="3" presetClass="entr" presetSubtype="10" fill="hold" grpId="0" nodeType="withEffect">
                                  <p:stCondLst>
                                    <p:cond delay="0"/>
                                  </p:stCondLst>
                                  <p:childTnLst>
                                    <p:set>
                                      <p:cBhvr>
                                        <p:cTn id="75" dur="1" fill="hold">
                                          <p:stCondLst>
                                            <p:cond delay="0"/>
                                          </p:stCondLst>
                                        </p:cTn>
                                        <p:tgtEl>
                                          <p:spTgt spid="58"/>
                                        </p:tgtEl>
                                        <p:attrNameLst>
                                          <p:attrName>style.visibility</p:attrName>
                                        </p:attrNameLst>
                                      </p:cBhvr>
                                      <p:to>
                                        <p:strVal val="visible"/>
                                      </p:to>
                                    </p:set>
                                    <p:animEffect transition="in" filter="blinds(horizontal)">
                                      <p:cBhvr>
                                        <p:cTn id="76" dur="500"/>
                                        <p:tgtEl>
                                          <p:spTgt spid="58"/>
                                        </p:tgtEl>
                                      </p:cBhvr>
                                    </p:animEffect>
                                  </p:childTnLst>
                                </p:cTn>
                              </p:par>
                              <p:par>
                                <p:cTn id="77" presetID="3" presetClass="entr" presetSubtype="10" fill="hold" grpId="0" nodeType="withEffect">
                                  <p:stCondLst>
                                    <p:cond delay="0"/>
                                  </p:stCondLst>
                                  <p:childTnLst>
                                    <p:set>
                                      <p:cBhvr>
                                        <p:cTn id="78" dur="1" fill="hold">
                                          <p:stCondLst>
                                            <p:cond delay="0"/>
                                          </p:stCondLst>
                                        </p:cTn>
                                        <p:tgtEl>
                                          <p:spTgt spid="68"/>
                                        </p:tgtEl>
                                        <p:attrNameLst>
                                          <p:attrName>style.visibility</p:attrName>
                                        </p:attrNameLst>
                                      </p:cBhvr>
                                      <p:to>
                                        <p:strVal val="visible"/>
                                      </p:to>
                                    </p:set>
                                    <p:animEffect transition="in" filter="blinds(horizontal)">
                                      <p:cBhvr>
                                        <p:cTn id="79"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5" grpId="0" animBg="1"/>
      <p:bldP spid="46" grpId="0" animBg="1"/>
      <p:bldP spid="47" grpId="0" animBg="1"/>
      <p:bldP spid="48" grpId="0" animBg="1"/>
      <p:bldP spid="49" grpId="0" animBg="1"/>
      <p:bldP spid="50" grpId="0" animBg="1"/>
      <p:bldP spid="52" grpId="0" animBg="1"/>
      <p:bldP spid="53" grpId="0" animBg="1"/>
      <p:bldP spid="54" grpId="0" animBg="1"/>
      <p:bldP spid="55" grpId="0" animBg="1"/>
      <p:bldP spid="56" grpId="0" animBg="1"/>
      <p:bldP spid="57" grpId="0" animBg="1"/>
      <p:bldP spid="58" grpId="0" animBg="1"/>
      <p:bldP spid="60" grpId="0" animBg="1"/>
      <p:bldP spid="61" grpId="0" animBg="1"/>
      <p:bldP spid="62" grpId="0" animBg="1"/>
      <p:bldP spid="63" grpId="0" animBg="1"/>
      <p:bldP spid="65" grpId="0" animBg="1"/>
      <p:bldP spid="67" grpId="0" animBg="1"/>
      <p:bldP spid="6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10"/>
          </p:nvPr>
        </p:nvSpPr>
        <p:spPr/>
        <p:txBody>
          <a:bodyPr/>
          <a:lstStyle/>
          <a:p>
            <a:pPr>
              <a:defRPr/>
            </a:pPr>
            <a:fld id="{681227BF-F12C-4795-8839-F31049FC21D5}" type="slidenum">
              <a:rPr lang="sv-SE" smtClean="0"/>
              <a:pPr>
                <a:defRPr/>
              </a:pPr>
              <a:t>12</a:t>
            </a:fld>
            <a:endParaRPr lang="sv-SE" dirty="0"/>
          </a:p>
        </p:txBody>
      </p:sp>
      <p:sp>
        <p:nvSpPr>
          <p:cNvPr id="2" name="Title 1"/>
          <p:cNvSpPr>
            <a:spLocks noGrp="1"/>
          </p:cNvSpPr>
          <p:nvPr>
            <p:ph type="title"/>
          </p:nvPr>
        </p:nvSpPr>
        <p:spPr/>
        <p:txBody>
          <a:bodyPr>
            <a:normAutofit/>
          </a:bodyPr>
          <a:lstStyle/>
          <a:p>
            <a:r>
              <a:rPr lang="sv-SE" dirty="0" smtClean="0"/>
              <a:t>Utkast på Almis kunderbjudande</a:t>
            </a:r>
            <a:endParaRPr lang="sv-SE" dirty="0"/>
          </a:p>
        </p:txBody>
      </p:sp>
      <p:sp>
        <p:nvSpPr>
          <p:cNvPr id="64" name="Rektangel 63"/>
          <p:cNvSpPr/>
          <p:nvPr/>
        </p:nvSpPr>
        <p:spPr bwMode="auto">
          <a:xfrm>
            <a:off x="461818" y="1554655"/>
            <a:ext cx="1500822" cy="44280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eaLnBrk="0" hangingPunct="0"/>
            <a:r>
              <a:rPr lang="sv-SE" sz="1400" dirty="0">
                <a:solidFill>
                  <a:schemeClr val="bg1"/>
                </a:solidFill>
                <a:latin typeface="Arial" charset="0"/>
              </a:rPr>
              <a:t>Specifikation</a:t>
            </a:r>
          </a:p>
        </p:txBody>
      </p:sp>
      <p:sp>
        <p:nvSpPr>
          <p:cNvPr id="3" name="textruta 2"/>
          <p:cNvSpPr txBox="1"/>
          <p:nvPr/>
        </p:nvSpPr>
        <p:spPr>
          <a:xfrm>
            <a:off x="461818" y="2207489"/>
            <a:ext cx="8562109" cy="3323987"/>
          </a:xfrm>
          <a:prstGeom prst="rect">
            <a:avLst/>
          </a:prstGeom>
          <a:noFill/>
        </p:spPr>
        <p:txBody>
          <a:bodyPr wrap="square" rtlCol="0">
            <a:spAutoFit/>
          </a:bodyPr>
          <a:lstStyle/>
          <a:p>
            <a:r>
              <a:rPr lang="sv-SE" sz="1400" dirty="0" smtClean="0">
                <a:latin typeface="Garamond" pitchFamily="18" charset="0"/>
              </a:rPr>
              <a:t>Almi stödjer dig att specificera din marknad, ditt kunderbjudande samt ditt resursbehov fram till en framgångsrik kommersialisering. Målet är att du ska få en tydlig bild av vad som ska göras, och vilka resurser som kommer att krävas.</a:t>
            </a:r>
          </a:p>
          <a:p>
            <a:endParaRPr lang="sv-SE" sz="1400" dirty="0" smtClean="0">
              <a:latin typeface="Garamond" pitchFamily="18" charset="0"/>
            </a:endParaRPr>
          </a:p>
          <a:p>
            <a:pPr marL="285750" indent="-285750">
              <a:buFont typeface="Arial" pitchFamily="34" charset="0"/>
              <a:buChar char="•"/>
            </a:pPr>
            <a:r>
              <a:rPr lang="sv-SE" sz="1400" dirty="0" smtClean="0">
                <a:latin typeface="Garamond" pitchFamily="18" charset="0"/>
              </a:rPr>
              <a:t>Specificera marknaden: Beskriv marknadssegment, volymer, prisnivåer och trender. Specificera kundsegment som du fokuserar på och vilka specifika krav som dessa har. Identifiera om det finns myndighetskrav eller marknadshinder. Beskriv hur du ska positionera dig i förhållande till konkurrenterna, samt dina distributionskanaler.  </a:t>
            </a:r>
            <a:endParaRPr lang="sv-SE" sz="1400" dirty="0">
              <a:latin typeface="Garamond" pitchFamily="18" charset="0"/>
            </a:endParaRPr>
          </a:p>
          <a:p>
            <a:pPr marL="285750" indent="-285750">
              <a:buFont typeface="Arial" pitchFamily="34" charset="0"/>
              <a:buChar char="•"/>
            </a:pPr>
            <a:endParaRPr lang="sv-SE" sz="1400" dirty="0" smtClean="0">
              <a:latin typeface="Garamond" pitchFamily="18" charset="0"/>
            </a:endParaRPr>
          </a:p>
          <a:p>
            <a:pPr marL="285750" indent="-285750">
              <a:buFont typeface="Arial" pitchFamily="34" charset="0"/>
              <a:buChar char="•"/>
            </a:pPr>
            <a:r>
              <a:rPr lang="sv-SE" sz="1400" dirty="0" smtClean="0">
                <a:latin typeface="Garamond" pitchFamily="18" charset="0"/>
              </a:rPr>
              <a:t>Specificera erbjudandet: Beskriv ditt erbjudande och förklara varför kunderna kommer att välja detta alternativ. Erbjudandet ska beskrivas så detaljerat att det går att beräkna kostnaderna för utveckling samt produktion/leverans.</a:t>
            </a:r>
          </a:p>
          <a:p>
            <a:pPr marL="285750" indent="-285750">
              <a:buFont typeface="Arial" pitchFamily="34" charset="0"/>
              <a:buChar char="•"/>
            </a:pPr>
            <a:endParaRPr lang="sv-SE" sz="1400" dirty="0" smtClean="0">
              <a:latin typeface="Garamond" pitchFamily="18" charset="0"/>
            </a:endParaRPr>
          </a:p>
          <a:p>
            <a:pPr marL="285750" indent="-285750">
              <a:buFont typeface="Arial" pitchFamily="34" charset="0"/>
              <a:buChar char="•"/>
            </a:pPr>
            <a:r>
              <a:rPr lang="sv-SE" sz="1400" dirty="0" smtClean="0">
                <a:latin typeface="Garamond" pitchFamily="18" charset="0"/>
              </a:rPr>
              <a:t>Specificera resursbehovet: Gör en </a:t>
            </a:r>
            <a:r>
              <a:rPr lang="sv-SE" sz="1400" u="sng" dirty="0" smtClean="0">
                <a:latin typeface="Garamond" pitchFamily="18" charset="0"/>
              </a:rPr>
              <a:t>projektplan</a:t>
            </a:r>
            <a:r>
              <a:rPr lang="sv-SE" sz="1400" dirty="0" smtClean="0">
                <a:latin typeface="Garamond" pitchFamily="18" charset="0"/>
              </a:rPr>
              <a:t> som beskriver omfattning, aktiviteter, kompetensbehov, organisation, kostnader, finansieringslösning, tidplan och risker.  </a:t>
            </a:r>
          </a:p>
          <a:p>
            <a:endParaRPr lang="sv-SE" sz="1400" dirty="0">
              <a:latin typeface="Garamond" pitchFamily="18" charset="0"/>
            </a:endParaRPr>
          </a:p>
          <a:p>
            <a:r>
              <a:rPr lang="sv-SE" sz="1400" dirty="0" smtClean="0">
                <a:latin typeface="Garamond" pitchFamily="18" charset="0"/>
              </a:rPr>
              <a:t>Almis rådgivare hjälper dig att välja lämpliga </a:t>
            </a:r>
            <a:r>
              <a:rPr lang="sv-SE" sz="1400" u="sng" dirty="0" smtClean="0">
                <a:latin typeface="Garamond" pitchFamily="18" charset="0"/>
              </a:rPr>
              <a:t>verktyg</a:t>
            </a:r>
            <a:r>
              <a:rPr lang="sv-SE" sz="1400" dirty="0" smtClean="0">
                <a:latin typeface="Garamond" pitchFamily="18" charset="0"/>
              </a:rPr>
              <a:t>, </a:t>
            </a:r>
            <a:r>
              <a:rPr lang="sv-SE" sz="1400" u="sng" dirty="0" smtClean="0">
                <a:latin typeface="Garamond" pitchFamily="18" charset="0"/>
              </a:rPr>
              <a:t>mallar</a:t>
            </a:r>
            <a:r>
              <a:rPr lang="sv-SE" sz="1400" dirty="0" smtClean="0">
                <a:latin typeface="Garamond" pitchFamily="18" charset="0"/>
              </a:rPr>
              <a:t> och </a:t>
            </a:r>
            <a:r>
              <a:rPr lang="sv-SE" sz="1400" u="sng" dirty="0" smtClean="0">
                <a:latin typeface="Garamond" pitchFamily="18" charset="0"/>
              </a:rPr>
              <a:t>checklistor</a:t>
            </a:r>
            <a:r>
              <a:rPr lang="sv-SE" sz="1400" dirty="0" smtClean="0">
                <a:latin typeface="Garamond" pitchFamily="18" charset="0"/>
              </a:rPr>
              <a:t>.</a:t>
            </a:r>
          </a:p>
          <a:p>
            <a:endParaRPr lang="sv-SE" sz="1400" dirty="0">
              <a:latin typeface="Garamond" pitchFamily="18" charset="0"/>
            </a:endParaRPr>
          </a:p>
        </p:txBody>
      </p:sp>
      <p:sp>
        <p:nvSpPr>
          <p:cNvPr id="5" name="textruta 4"/>
          <p:cNvSpPr txBox="1"/>
          <p:nvPr/>
        </p:nvSpPr>
        <p:spPr>
          <a:xfrm>
            <a:off x="1194309" y="5781842"/>
            <a:ext cx="6805196" cy="738664"/>
          </a:xfrm>
          <a:prstGeom prst="rect">
            <a:avLst/>
          </a:prstGeom>
          <a:noFill/>
        </p:spPr>
        <p:txBody>
          <a:bodyPr wrap="none" rtlCol="0">
            <a:spAutoFit/>
          </a:bodyPr>
          <a:lstStyle/>
          <a:p>
            <a:r>
              <a:rPr lang="sv-SE" sz="1400" i="1" dirty="0">
                <a:latin typeface="Garamond" pitchFamily="18" charset="0"/>
              </a:rPr>
              <a:t>Almi stödjer kunden med rådgivning, nätverk och finansiering hela vägen från idé till framgångsrikt företag. </a:t>
            </a:r>
          </a:p>
          <a:p>
            <a:r>
              <a:rPr lang="sv-SE" sz="1400" i="1" dirty="0">
                <a:latin typeface="Garamond" pitchFamily="18" charset="0"/>
              </a:rPr>
              <a:t>Det görs på ett strukturerat sätt utifrån en </a:t>
            </a:r>
            <a:r>
              <a:rPr lang="sv-SE" sz="1400" i="1" dirty="0" smtClean="0">
                <a:latin typeface="Garamond" pitchFamily="18" charset="0"/>
              </a:rPr>
              <a:t>projektmodell </a:t>
            </a:r>
            <a:r>
              <a:rPr lang="sv-SE" sz="1400" i="1" dirty="0">
                <a:latin typeface="Garamond" pitchFamily="18" charset="0"/>
              </a:rPr>
              <a:t>som anpassas till kundprojektets aktuella behov.</a:t>
            </a:r>
          </a:p>
          <a:p>
            <a:endParaRPr lang="sv-SE" sz="1400" i="1" dirty="0" err="1" smtClean="0">
              <a:latin typeface="Garamond" pitchFamily="18" charset="0"/>
            </a:endParaRPr>
          </a:p>
        </p:txBody>
      </p:sp>
    </p:spTree>
    <p:extLst>
      <p:ext uri="{BB962C8B-B14F-4D97-AF65-F5344CB8AC3E}">
        <p14:creationId xmlns:p14="http://schemas.microsoft.com/office/powerpoint/2010/main" val="1594328192"/>
      </p:ext>
    </p:extLst>
  </p:cSld>
  <p:clrMapOvr>
    <a:masterClrMapping/>
  </p:clrMapOvr>
  <p:transition spd="med">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smtClean="0"/>
              <a:t>Almis finansiella erbjudanden – Önskeläge</a:t>
            </a:r>
            <a:endParaRPr lang="sv-SE" dirty="0"/>
          </a:p>
        </p:txBody>
      </p:sp>
      <p:sp>
        <p:nvSpPr>
          <p:cNvPr id="4" name="Slide Number Placeholder 3"/>
          <p:cNvSpPr>
            <a:spLocks noGrp="1"/>
          </p:cNvSpPr>
          <p:nvPr>
            <p:ph type="sldNum" sz="quarter" idx="10"/>
          </p:nvPr>
        </p:nvSpPr>
        <p:spPr/>
        <p:txBody>
          <a:bodyPr/>
          <a:lstStyle/>
          <a:p>
            <a:pPr>
              <a:defRPr/>
            </a:pPr>
            <a:fld id="{681227BF-F12C-4795-8839-F31049FC21D5}" type="slidenum">
              <a:rPr lang="sv-SE" smtClean="0"/>
              <a:pPr>
                <a:defRPr/>
              </a:pPr>
              <a:t>13</a:t>
            </a:fld>
            <a:endParaRPr lang="sv-SE" dirty="0"/>
          </a:p>
        </p:txBody>
      </p:sp>
      <p:sp>
        <p:nvSpPr>
          <p:cNvPr id="32" name="Rektangel 31"/>
          <p:cNvSpPr/>
          <p:nvPr/>
        </p:nvSpPr>
        <p:spPr bwMode="auto">
          <a:xfrm>
            <a:off x="878369" y="1845556"/>
            <a:ext cx="1095471" cy="442800"/>
          </a:xfrm>
          <a:prstGeom prst="rect">
            <a:avLst/>
          </a:prstGeom>
          <a:gradFill rotWithShape="1">
            <a:gsLst>
              <a:gs pos="0">
                <a:srgbClr val="AA1948">
                  <a:shade val="51000"/>
                  <a:satMod val="130000"/>
                </a:srgbClr>
              </a:gs>
              <a:gs pos="80000">
                <a:srgbClr val="AA1948">
                  <a:shade val="93000"/>
                  <a:satMod val="130000"/>
                </a:srgbClr>
              </a:gs>
              <a:gs pos="100000">
                <a:srgbClr val="AA1948">
                  <a:shade val="94000"/>
                  <a:satMod val="135000"/>
                </a:srgbClr>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sv-SE" sz="1200" b="0" i="0" u="none" strike="noStrike" kern="0" cap="none" spc="0" normalizeH="0" baseline="0" noProof="0" dirty="0" smtClean="0">
                <a:ln>
                  <a:noFill/>
                </a:ln>
                <a:solidFill>
                  <a:srgbClr val="FFFFFF"/>
                </a:solidFill>
                <a:effectLst/>
                <a:uLnTx/>
                <a:uFillTx/>
                <a:latin typeface="Arial" charset="0"/>
                <a:ea typeface="+mn-ea"/>
                <a:cs typeface="+mn-cs"/>
              </a:rPr>
              <a:t>Idéflöde</a:t>
            </a:r>
            <a:endParaRPr kumimoji="0" lang="sv-SE" sz="1200" b="0" i="0" u="none" strike="noStrike" kern="0" cap="none" spc="0" normalizeH="0" baseline="0" noProof="0" dirty="0">
              <a:ln>
                <a:noFill/>
              </a:ln>
              <a:solidFill>
                <a:srgbClr val="FFFFFF"/>
              </a:solidFill>
              <a:effectLst/>
              <a:uLnTx/>
              <a:uFillTx/>
              <a:latin typeface="Arial" charset="0"/>
              <a:ea typeface="+mn-ea"/>
              <a:cs typeface="+mn-cs"/>
            </a:endParaRPr>
          </a:p>
        </p:txBody>
      </p:sp>
      <p:sp>
        <p:nvSpPr>
          <p:cNvPr id="33" name="Rektangel 32"/>
          <p:cNvSpPr/>
          <p:nvPr/>
        </p:nvSpPr>
        <p:spPr bwMode="auto">
          <a:xfrm>
            <a:off x="1973843" y="1845669"/>
            <a:ext cx="1090324" cy="442800"/>
          </a:xfrm>
          <a:prstGeom prst="rect">
            <a:avLst/>
          </a:prstGeom>
          <a:gradFill rotWithShape="1">
            <a:gsLst>
              <a:gs pos="0">
                <a:srgbClr val="E98300">
                  <a:shade val="51000"/>
                  <a:satMod val="130000"/>
                </a:srgbClr>
              </a:gs>
              <a:gs pos="80000">
                <a:srgbClr val="E98300">
                  <a:shade val="93000"/>
                  <a:satMod val="130000"/>
                </a:srgbClr>
              </a:gs>
              <a:gs pos="100000">
                <a:srgbClr val="E98300">
                  <a:shade val="94000"/>
                  <a:satMod val="135000"/>
                </a:srgbClr>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sv-SE" sz="1200" b="0" i="0" u="none" strike="noStrike" kern="0" cap="none" spc="0" normalizeH="0" baseline="0" noProof="0" dirty="0" smtClean="0">
                <a:ln>
                  <a:noFill/>
                </a:ln>
                <a:solidFill>
                  <a:srgbClr val="FFFFFF"/>
                </a:solidFill>
                <a:effectLst/>
                <a:uLnTx/>
                <a:uFillTx/>
                <a:latin typeface="Arial" charset="0"/>
                <a:ea typeface="+mn-ea"/>
                <a:cs typeface="+mn-cs"/>
              </a:rPr>
              <a:t>Koncept</a:t>
            </a:r>
            <a:endParaRPr kumimoji="0" lang="sv-SE" sz="1200" b="0" i="0" u="none" strike="noStrike" kern="0" cap="none" spc="0" normalizeH="0" baseline="0" noProof="0" dirty="0">
              <a:ln>
                <a:noFill/>
              </a:ln>
              <a:solidFill>
                <a:srgbClr val="FFFFFF"/>
              </a:solidFill>
              <a:effectLst/>
              <a:uLnTx/>
              <a:uFillTx/>
              <a:latin typeface="Arial" charset="0"/>
              <a:ea typeface="+mn-ea"/>
              <a:cs typeface="+mn-cs"/>
            </a:endParaRPr>
          </a:p>
        </p:txBody>
      </p:sp>
      <p:sp>
        <p:nvSpPr>
          <p:cNvPr id="34" name="Rektangel 33"/>
          <p:cNvSpPr/>
          <p:nvPr/>
        </p:nvSpPr>
        <p:spPr bwMode="auto">
          <a:xfrm>
            <a:off x="3059017" y="1845669"/>
            <a:ext cx="1090324" cy="442800"/>
          </a:xfrm>
          <a:prstGeom prst="rect">
            <a:avLst/>
          </a:prstGeom>
          <a:gradFill rotWithShape="1">
            <a:gsLst>
              <a:gs pos="0">
                <a:srgbClr val="E98300">
                  <a:shade val="51000"/>
                  <a:satMod val="130000"/>
                </a:srgbClr>
              </a:gs>
              <a:gs pos="80000">
                <a:srgbClr val="E98300">
                  <a:shade val="93000"/>
                  <a:satMod val="130000"/>
                </a:srgbClr>
              </a:gs>
              <a:gs pos="100000">
                <a:srgbClr val="E98300">
                  <a:shade val="94000"/>
                  <a:satMod val="135000"/>
                </a:srgbClr>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sv-SE" sz="1200" b="0" i="0" u="none" strike="noStrike" kern="0" cap="none" spc="0" normalizeH="0" baseline="0" noProof="0" dirty="0">
                <a:ln>
                  <a:noFill/>
                </a:ln>
                <a:solidFill>
                  <a:srgbClr val="FFFFFF"/>
                </a:solidFill>
                <a:effectLst/>
                <a:uLnTx/>
                <a:uFillTx/>
                <a:latin typeface="Arial" charset="0"/>
                <a:ea typeface="+mn-ea"/>
                <a:cs typeface="+mn-cs"/>
              </a:rPr>
              <a:t>Specifikation</a:t>
            </a:r>
          </a:p>
        </p:txBody>
      </p:sp>
      <p:sp>
        <p:nvSpPr>
          <p:cNvPr id="35" name="Rektangel 34"/>
          <p:cNvSpPr/>
          <p:nvPr/>
        </p:nvSpPr>
        <p:spPr bwMode="auto">
          <a:xfrm>
            <a:off x="4149341" y="1845556"/>
            <a:ext cx="1090324" cy="442800"/>
          </a:xfrm>
          <a:prstGeom prst="rect">
            <a:avLst/>
          </a:prstGeom>
          <a:gradFill rotWithShape="1">
            <a:gsLst>
              <a:gs pos="0">
                <a:srgbClr val="5F5F5F">
                  <a:shade val="51000"/>
                  <a:satMod val="130000"/>
                </a:srgbClr>
              </a:gs>
              <a:gs pos="80000">
                <a:srgbClr val="5F5F5F">
                  <a:shade val="93000"/>
                  <a:satMod val="130000"/>
                </a:srgbClr>
              </a:gs>
              <a:gs pos="100000">
                <a:srgbClr val="5F5F5F">
                  <a:shade val="94000"/>
                  <a:satMod val="135000"/>
                </a:srgbClr>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sv-SE" sz="1200" b="0" i="0" u="none" strike="noStrike" kern="0" cap="none" spc="0" normalizeH="0" baseline="0" noProof="0" dirty="0">
                <a:ln>
                  <a:noFill/>
                </a:ln>
                <a:solidFill>
                  <a:srgbClr val="FFFFFF"/>
                </a:solidFill>
                <a:effectLst/>
                <a:uLnTx/>
                <a:uFillTx/>
                <a:latin typeface="Arial" charset="0"/>
                <a:ea typeface="+mn-ea"/>
                <a:cs typeface="+mn-cs"/>
              </a:rPr>
              <a:t>Realisering</a:t>
            </a:r>
          </a:p>
        </p:txBody>
      </p:sp>
      <p:sp>
        <p:nvSpPr>
          <p:cNvPr id="36" name="Rektangel 35"/>
          <p:cNvSpPr/>
          <p:nvPr/>
        </p:nvSpPr>
        <p:spPr bwMode="auto">
          <a:xfrm>
            <a:off x="5239665" y="1845556"/>
            <a:ext cx="1090324" cy="442800"/>
          </a:xfrm>
          <a:prstGeom prst="rect">
            <a:avLst/>
          </a:prstGeom>
          <a:gradFill rotWithShape="1">
            <a:gsLst>
              <a:gs pos="0">
                <a:srgbClr val="5F5F5F">
                  <a:shade val="51000"/>
                  <a:satMod val="130000"/>
                </a:srgbClr>
              </a:gs>
              <a:gs pos="80000">
                <a:srgbClr val="5F5F5F">
                  <a:shade val="93000"/>
                  <a:satMod val="130000"/>
                </a:srgbClr>
              </a:gs>
              <a:gs pos="100000">
                <a:srgbClr val="5F5F5F">
                  <a:shade val="94000"/>
                  <a:satMod val="135000"/>
                </a:srgbClr>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sv-SE" sz="1200" b="0" i="0" u="none" strike="noStrike" kern="0" cap="none" spc="0" normalizeH="0" baseline="0" noProof="0" dirty="0">
                <a:ln>
                  <a:noFill/>
                </a:ln>
                <a:solidFill>
                  <a:srgbClr val="FFFFFF"/>
                </a:solidFill>
                <a:effectLst/>
                <a:uLnTx/>
                <a:uFillTx/>
                <a:latin typeface="Arial" charset="0"/>
                <a:ea typeface="+mn-ea"/>
                <a:cs typeface="+mn-cs"/>
              </a:rPr>
              <a:t>Introduktion</a:t>
            </a:r>
          </a:p>
        </p:txBody>
      </p:sp>
      <p:sp>
        <p:nvSpPr>
          <p:cNvPr id="38" name="Rektangel 37"/>
          <p:cNvSpPr/>
          <p:nvPr/>
        </p:nvSpPr>
        <p:spPr bwMode="auto">
          <a:xfrm>
            <a:off x="6329989" y="1845556"/>
            <a:ext cx="1090324" cy="442800"/>
          </a:xfrm>
          <a:prstGeom prst="rect">
            <a:avLst/>
          </a:prstGeom>
          <a:gradFill rotWithShape="1">
            <a:gsLst>
              <a:gs pos="0">
                <a:srgbClr val="5482AB">
                  <a:shade val="51000"/>
                  <a:satMod val="130000"/>
                </a:srgbClr>
              </a:gs>
              <a:gs pos="80000">
                <a:srgbClr val="5482AB">
                  <a:shade val="93000"/>
                  <a:satMod val="130000"/>
                </a:srgbClr>
              </a:gs>
              <a:gs pos="100000">
                <a:srgbClr val="5482AB">
                  <a:shade val="94000"/>
                  <a:satMod val="135000"/>
                </a:srgbClr>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sv-SE" sz="1200" b="0" i="0" u="none" strike="noStrike" kern="0" cap="none" spc="0" normalizeH="0" baseline="0" noProof="0" dirty="0" smtClean="0">
                <a:ln>
                  <a:noFill/>
                </a:ln>
                <a:solidFill>
                  <a:srgbClr val="FFFFFF"/>
                </a:solidFill>
                <a:effectLst/>
                <a:uLnTx/>
                <a:uFillTx/>
                <a:latin typeface="Arial" charset="0"/>
                <a:ea typeface="+mn-ea"/>
                <a:cs typeface="+mn-cs"/>
              </a:rPr>
              <a:t>Tillväxt</a:t>
            </a:r>
            <a:endParaRPr kumimoji="0" lang="sv-SE" sz="1200" b="0" i="0" u="none" strike="noStrike" kern="0" cap="none" spc="0" normalizeH="0" baseline="0" noProof="0" dirty="0">
              <a:ln>
                <a:noFill/>
              </a:ln>
              <a:solidFill>
                <a:srgbClr val="FFFFFF"/>
              </a:solidFill>
              <a:effectLst/>
              <a:uLnTx/>
              <a:uFillTx/>
              <a:latin typeface="Arial" charset="0"/>
              <a:ea typeface="+mn-ea"/>
              <a:cs typeface="+mn-cs"/>
            </a:endParaRPr>
          </a:p>
        </p:txBody>
      </p:sp>
      <p:sp>
        <p:nvSpPr>
          <p:cNvPr id="39" name="Rektangel 38"/>
          <p:cNvSpPr/>
          <p:nvPr/>
        </p:nvSpPr>
        <p:spPr bwMode="auto">
          <a:xfrm>
            <a:off x="7420313" y="1845669"/>
            <a:ext cx="1090324" cy="442800"/>
          </a:xfrm>
          <a:prstGeom prst="rect">
            <a:avLst/>
          </a:prstGeom>
          <a:gradFill rotWithShape="1">
            <a:gsLst>
              <a:gs pos="0">
                <a:srgbClr val="5482AB">
                  <a:shade val="51000"/>
                  <a:satMod val="130000"/>
                </a:srgbClr>
              </a:gs>
              <a:gs pos="80000">
                <a:srgbClr val="5482AB">
                  <a:shade val="93000"/>
                  <a:satMod val="130000"/>
                </a:srgbClr>
              </a:gs>
              <a:gs pos="100000">
                <a:srgbClr val="5482AB">
                  <a:shade val="94000"/>
                  <a:satMod val="135000"/>
                </a:srgbClr>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sv-SE" sz="1200" b="0" i="0" u="none" strike="noStrike" kern="0" cap="none" spc="0" normalizeH="0" baseline="0" noProof="0" dirty="0" smtClean="0">
                <a:ln>
                  <a:noFill/>
                </a:ln>
                <a:solidFill>
                  <a:srgbClr val="FFFFFF"/>
                </a:solidFill>
                <a:effectLst/>
                <a:uLnTx/>
                <a:uFillTx/>
                <a:latin typeface="Arial" charset="0"/>
                <a:ea typeface="+mn-ea"/>
                <a:cs typeface="+mn-cs"/>
              </a:rPr>
              <a:t>Expansion</a:t>
            </a:r>
            <a:endParaRPr kumimoji="0" lang="sv-SE" sz="1200" b="0" i="0" u="none" strike="noStrike" kern="0" cap="none" spc="0" normalizeH="0" baseline="0" noProof="0" dirty="0">
              <a:ln>
                <a:noFill/>
              </a:ln>
              <a:solidFill>
                <a:srgbClr val="FFFFFF"/>
              </a:solidFill>
              <a:effectLst/>
              <a:uLnTx/>
              <a:uFillTx/>
              <a:latin typeface="Arial" charset="0"/>
              <a:ea typeface="+mn-ea"/>
              <a:cs typeface="+mn-cs"/>
            </a:endParaRPr>
          </a:p>
        </p:txBody>
      </p:sp>
      <p:sp>
        <p:nvSpPr>
          <p:cNvPr id="40" name="Rektangel 39"/>
          <p:cNvSpPr/>
          <p:nvPr/>
        </p:nvSpPr>
        <p:spPr bwMode="auto">
          <a:xfrm>
            <a:off x="1973843" y="2288467"/>
            <a:ext cx="2175498" cy="4408502"/>
          </a:xfrm>
          <a:prstGeom prst="rect">
            <a:avLst/>
          </a:prstGeom>
          <a:solidFill>
            <a:srgbClr val="FFFFFF">
              <a:lumMod val="50000"/>
            </a:srgbClr>
          </a:soli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sv-SE" sz="1400" b="0" i="0" u="none" strike="noStrike" kern="0" cap="none" spc="0" normalizeH="0" baseline="0" noProof="0" dirty="0" smtClean="0">
              <a:ln>
                <a:noFill/>
              </a:ln>
              <a:solidFill>
                <a:srgbClr val="FFFFFF"/>
              </a:solidFill>
              <a:effectLst/>
              <a:uLnTx/>
              <a:uFillTx/>
              <a:latin typeface="Arial" charset="0"/>
              <a:ea typeface="+mn-ea"/>
              <a:cs typeface="+mn-cs"/>
            </a:endParaRPr>
          </a:p>
          <a:p>
            <a:pPr marL="0" marR="0" lvl="0" indent="0" algn="ctr" defTabSz="914400" eaLnBrk="0" fontAlgn="auto" latinLnBrk="0" hangingPunct="0">
              <a:lnSpc>
                <a:spcPct val="100000"/>
              </a:lnSpc>
              <a:spcBef>
                <a:spcPts val="0"/>
              </a:spcBef>
              <a:spcAft>
                <a:spcPts val="0"/>
              </a:spcAft>
              <a:buClrTx/>
              <a:buSzTx/>
              <a:buFontTx/>
              <a:buNone/>
              <a:tabLst/>
              <a:defRPr/>
            </a:pPr>
            <a:endParaRPr kumimoji="0" lang="sv-SE" sz="1400" b="0" i="0" u="none" strike="noStrike" kern="0" cap="none" spc="0" normalizeH="0" baseline="0" noProof="0" dirty="0" smtClean="0">
              <a:ln>
                <a:noFill/>
              </a:ln>
              <a:solidFill>
                <a:srgbClr val="FFFFFF"/>
              </a:solidFill>
              <a:effectLst/>
              <a:uLnTx/>
              <a:uFillTx/>
              <a:latin typeface="Arial" charset="0"/>
              <a:ea typeface="+mn-ea"/>
              <a:cs typeface="+mn-cs"/>
            </a:endParaRPr>
          </a:p>
          <a:p>
            <a:pPr marL="0" marR="0" lvl="0" indent="0" algn="ctr" defTabSz="914400" eaLnBrk="0" fontAlgn="auto" latinLnBrk="0" hangingPunct="0">
              <a:lnSpc>
                <a:spcPct val="100000"/>
              </a:lnSpc>
              <a:spcBef>
                <a:spcPts val="0"/>
              </a:spcBef>
              <a:spcAft>
                <a:spcPts val="0"/>
              </a:spcAft>
              <a:buClrTx/>
              <a:buSzTx/>
              <a:buFontTx/>
              <a:buNone/>
              <a:tabLst/>
              <a:defRPr/>
            </a:pPr>
            <a:r>
              <a:rPr kumimoji="0" lang="sv-SE" sz="1400" b="0" i="0" u="none" strike="noStrike" kern="0" cap="none" spc="0" normalizeH="0" baseline="0" noProof="0" dirty="0" smtClean="0">
                <a:ln>
                  <a:noFill/>
                </a:ln>
                <a:solidFill>
                  <a:srgbClr val="FFFFFF"/>
                </a:solidFill>
                <a:effectLst/>
                <a:uLnTx/>
                <a:uFillTx/>
                <a:latin typeface="Arial" charset="0"/>
                <a:ea typeface="+mn-ea"/>
                <a:cs typeface="+mn-cs"/>
              </a:rPr>
              <a:t>Förstudiemedel </a:t>
            </a:r>
            <a:endParaRPr kumimoji="0" lang="sv-SE" sz="1400" b="0" i="0" u="none" strike="noStrike" kern="0" cap="none" spc="0" normalizeH="0" baseline="0" noProof="0" dirty="0">
              <a:ln>
                <a:noFill/>
              </a:ln>
              <a:solidFill>
                <a:srgbClr val="FFFFFF"/>
              </a:solidFill>
              <a:effectLst/>
              <a:uLnTx/>
              <a:uFillTx/>
              <a:latin typeface="Arial" charset="0"/>
              <a:ea typeface="+mn-ea"/>
              <a:cs typeface="+mn-cs"/>
            </a:endParaRPr>
          </a:p>
          <a:p>
            <a:pPr marL="0" marR="0" lvl="0" indent="0" algn="ctr" defTabSz="914400" eaLnBrk="0" fontAlgn="auto" latinLnBrk="0" hangingPunct="0">
              <a:lnSpc>
                <a:spcPct val="100000"/>
              </a:lnSpc>
              <a:spcBef>
                <a:spcPts val="0"/>
              </a:spcBef>
              <a:spcAft>
                <a:spcPts val="0"/>
              </a:spcAft>
              <a:buClrTx/>
              <a:buSzTx/>
              <a:buFontTx/>
              <a:buNone/>
              <a:tabLst/>
              <a:defRPr/>
            </a:pPr>
            <a:r>
              <a:rPr kumimoji="0" lang="sv-SE" sz="1400" b="0" i="0" u="none" strike="noStrike" kern="0" cap="none" spc="0" normalizeH="0" baseline="0" noProof="0" dirty="0" smtClean="0">
                <a:ln>
                  <a:noFill/>
                </a:ln>
                <a:solidFill>
                  <a:srgbClr val="FFFFFF"/>
                </a:solidFill>
                <a:effectLst/>
                <a:uLnTx/>
                <a:uFillTx/>
                <a:latin typeface="Arial" charset="0"/>
                <a:ea typeface="+mn-ea"/>
                <a:cs typeface="+mn-cs"/>
              </a:rPr>
              <a:t>5-75 </a:t>
            </a:r>
            <a:r>
              <a:rPr kumimoji="0" lang="sv-SE" sz="1400" b="0" i="0" u="none" strike="noStrike" kern="0" cap="none" spc="0" normalizeH="0" baseline="0" noProof="0" dirty="0" err="1" smtClean="0">
                <a:ln>
                  <a:noFill/>
                </a:ln>
                <a:solidFill>
                  <a:srgbClr val="FFFFFF"/>
                </a:solidFill>
                <a:effectLst/>
                <a:uLnTx/>
                <a:uFillTx/>
                <a:latin typeface="Arial" charset="0"/>
                <a:ea typeface="+mn-ea"/>
                <a:cs typeface="+mn-cs"/>
              </a:rPr>
              <a:t>kSEK</a:t>
            </a:r>
            <a:endParaRPr kumimoji="0" lang="sv-SE" sz="1400" b="0" i="0" u="none" strike="noStrike" kern="0" cap="none" spc="0" normalizeH="0" baseline="0" noProof="0" dirty="0" smtClean="0">
              <a:ln>
                <a:noFill/>
              </a:ln>
              <a:solidFill>
                <a:srgbClr val="FFFFFF"/>
              </a:solidFill>
              <a:effectLst/>
              <a:uLnTx/>
              <a:uFillTx/>
              <a:latin typeface="Arial" charset="0"/>
              <a:ea typeface="+mn-ea"/>
              <a:cs typeface="+mn-cs"/>
            </a:endParaRPr>
          </a:p>
          <a:p>
            <a:pPr marL="0" marR="0" lvl="0" indent="0" algn="ctr" defTabSz="914400" eaLnBrk="0" fontAlgn="auto" latinLnBrk="0" hangingPunct="0">
              <a:lnSpc>
                <a:spcPct val="100000"/>
              </a:lnSpc>
              <a:spcBef>
                <a:spcPts val="0"/>
              </a:spcBef>
              <a:spcAft>
                <a:spcPts val="0"/>
              </a:spcAft>
              <a:buClrTx/>
              <a:buSzTx/>
              <a:buFontTx/>
              <a:buNone/>
              <a:tabLst/>
              <a:defRPr/>
            </a:pPr>
            <a:r>
              <a:rPr kumimoji="0" lang="sv-SE" sz="1400" b="0" i="0" u="none" strike="noStrike" kern="0" cap="none" spc="0" normalizeH="0" baseline="0" noProof="0" dirty="0" smtClean="0">
                <a:ln>
                  <a:noFill/>
                </a:ln>
                <a:solidFill>
                  <a:srgbClr val="FFFFFF"/>
                </a:solidFill>
                <a:effectLst/>
                <a:uLnTx/>
                <a:uFillTx/>
                <a:latin typeface="Arial" charset="0"/>
                <a:ea typeface="+mn-ea"/>
                <a:cs typeface="+mn-cs"/>
              </a:rPr>
              <a:t> </a:t>
            </a:r>
            <a:endParaRPr kumimoji="0" lang="sv-SE" sz="1400" b="0" i="0" u="none" strike="noStrike" kern="0" cap="none" spc="0" normalizeH="0" baseline="0" noProof="0" dirty="0">
              <a:ln>
                <a:noFill/>
              </a:ln>
              <a:solidFill>
                <a:srgbClr val="FFFFFF"/>
              </a:solidFill>
              <a:effectLst/>
              <a:uLnTx/>
              <a:uFillTx/>
              <a:latin typeface="Arial" charset="0"/>
              <a:ea typeface="+mn-ea"/>
              <a:cs typeface="+mn-cs"/>
            </a:endParaRPr>
          </a:p>
          <a:p>
            <a:pPr marL="0" marR="0" lvl="0" indent="0" algn="ctr" defTabSz="914400" eaLnBrk="0" fontAlgn="auto" latinLnBrk="0" hangingPunct="0">
              <a:lnSpc>
                <a:spcPct val="100000"/>
              </a:lnSpc>
              <a:spcBef>
                <a:spcPts val="0"/>
              </a:spcBef>
              <a:spcAft>
                <a:spcPts val="0"/>
              </a:spcAft>
              <a:buClrTx/>
              <a:buSzTx/>
              <a:buFontTx/>
              <a:buNone/>
              <a:tabLst/>
              <a:defRPr/>
            </a:pPr>
            <a:r>
              <a:rPr kumimoji="0" lang="sv-SE" sz="1400" b="0" i="0" u="none" strike="noStrike" kern="0" cap="none" spc="0" normalizeH="0" baseline="0" noProof="0" dirty="0" smtClean="0">
                <a:ln>
                  <a:noFill/>
                </a:ln>
                <a:solidFill>
                  <a:srgbClr val="FFFFFF"/>
                </a:solidFill>
                <a:effectLst/>
                <a:uLnTx/>
                <a:uFillTx/>
                <a:latin typeface="Arial" charset="0"/>
                <a:ea typeface="+mn-ea"/>
                <a:cs typeface="+mn-cs"/>
              </a:rPr>
              <a:t>(Risk &gt;75%)</a:t>
            </a:r>
            <a:endParaRPr kumimoji="0" lang="sv-SE" sz="1400" b="0" i="0" u="none" strike="noStrike" kern="0" cap="none" spc="0" normalizeH="0" baseline="0" noProof="0" dirty="0">
              <a:ln>
                <a:noFill/>
              </a:ln>
              <a:solidFill>
                <a:srgbClr val="FFFFFF"/>
              </a:solidFill>
              <a:effectLst/>
              <a:uLnTx/>
              <a:uFillTx/>
              <a:latin typeface="Arial" charset="0"/>
              <a:ea typeface="+mn-ea"/>
              <a:cs typeface="+mn-cs"/>
            </a:endParaRPr>
          </a:p>
          <a:p>
            <a:pPr marL="0" marR="0" lvl="0" indent="0" algn="ctr" defTabSz="914400" eaLnBrk="0" fontAlgn="auto" latinLnBrk="0" hangingPunct="0">
              <a:lnSpc>
                <a:spcPct val="100000"/>
              </a:lnSpc>
              <a:spcBef>
                <a:spcPts val="0"/>
              </a:spcBef>
              <a:spcAft>
                <a:spcPts val="0"/>
              </a:spcAft>
              <a:buClrTx/>
              <a:buSzTx/>
              <a:buFontTx/>
              <a:buNone/>
              <a:tabLst/>
              <a:defRPr/>
            </a:pPr>
            <a:endParaRPr kumimoji="0" lang="sv-SE" sz="1400" b="0" i="0" u="none" strike="noStrike" kern="0" cap="none" spc="0" normalizeH="0" baseline="0" noProof="0" dirty="0">
              <a:ln>
                <a:noFill/>
              </a:ln>
              <a:solidFill>
                <a:srgbClr val="FFFFFF"/>
              </a:solidFill>
              <a:effectLst/>
              <a:uLnTx/>
              <a:uFillTx/>
              <a:latin typeface="Arial" charset="0"/>
              <a:ea typeface="+mn-ea"/>
              <a:cs typeface="+mn-cs"/>
            </a:endParaRPr>
          </a:p>
        </p:txBody>
      </p:sp>
      <p:sp>
        <p:nvSpPr>
          <p:cNvPr id="41" name="Rektangel 40"/>
          <p:cNvSpPr/>
          <p:nvPr/>
        </p:nvSpPr>
        <p:spPr bwMode="auto">
          <a:xfrm>
            <a:off x="4149340" y="3753853"/>
            <a:ext cx="3270972" cy="738132"/>
          </a:xfrm>
          <a:prstGeom prst="rect">
            <a:avLst/>
          </a:prstGeom>
          <a:gradFill rotWithShape="1">
            <a:gsLst>
              <a:gs pos="0">
                <a:srgbClr val="007363">
                  <a:shade val="51000"/>
                  <a:satMod val="130000"/>
                </a:srgbClr>
              </a:gs>
              <a:gs pos="80000">
                <a:srgbClr val="007363">
                  <a:shade val="93000"/>
                  <a:satMod val="130000"/>
                </a:srgbClr>
              </a:gs>
              <a:gs pos="100000">
                <a:srgbClr val="007363">
                  <a:shade val="94000"/>
                  <a:satMod val="135000"/>
                </a:srgbClr>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sv-SE" sz="1400" b="0" i="0" u="none" strike="noStrike" kern="0" cap="none" spc="0" normalizeH="0" baseline="0" noProof="0" dirty="0" smtClean="0">
              <a:ln>
                <a:noFill/>
              </a:ln>
              <a:solidFill>
                <a:srgbClr val="FFFFFF"/>
              </a:solidFill>
              <a:effectLst/>
              <a:uLnTx/>
              <a:uFillTx/>
              <a:latin typeface="Arial" charset="0"/>
              <a:ea typeface="+mn-ea"/>
              <a:cs typeface="+mn-cs"/>
            </a:endParaRPr>
          </a:p>
          <a:p>
            <a:pPr marL="0" marR="0" lvl="0" indent="0" algn="ctr" defTabSz="914400" eaLnBrk="0" fontAlgn="auto" latinLnBrk="0" hangingPunct="0">
              <a:lnSpc>
                <a:spcPct val="100000"/>
              </a:lnSpc>
              <a:spcBef>
                <a:spcPts val="0"/>
              </a:spcBef>
              <a:spcAft>
                <a:spcPts val="0"/>
              </a:spcAft>
              <a:buClrTx/>
              <a:buSzTx/>
              <a:buFontTx/>
              <a:buNone/>
              <a:tabLst/>
              <a:defRPr/>
            </a:pPr>
            <a:r>
              <a:rPr kumimoji="0" lang="sv-SE" sz="1400" b="0" i="0" u="none" strike="noStrike" kern="0" cap="none" spc="0" normalizeH="0" baseline="0" noProof="0" dirty="0" smtClean="0">
                <a:ln>
                  <a:noFill/>
                </a:ln>
                <a:solidFill>
                  <a:srgbClr val="FFFFFF"/>
                </a:solidFill>
                <a:effectLst/>
                <a:uLnTx/>
                <a:uFillTx/>
                <a:latin typeface="Arial" charset="0"/>
                <a:ea typeface="+mn-ea"/>
                <a:cs typeface="+mn-cs"/>
              </a:rPr>
              <a:t>Innovationslån </a:t>
            </a:r>
          </a:p>
          <a:p>
            <a:pPr marL="0" marR="0" lvl="0" indent="0" algn="ctr" defTabSz="914400" eaLnBrk="0" fontAlgn="auto" latinLnBrk="0" hangingPunct="0">
              <a:lnSpc>
                <a:spcPct val="100000"/>
              </a:lnSpc>
              <a:spcBef>
                <a:spcPts val="0"/>
              </a:spcBef>
              <a:spcAft>
                <a:spcPts val="0"/>
              </a:spcAft>
              <a:buClrTx/>
              <a:buSzTx/>
              <a:buFontTx/>
              <a:buNone/>
              <a:tabLst/>
              <a:defRPr/>
            </a:pPr>
            <a:endParaRPr kumimoji="0" lang="sv-SE" sz="1400" b="0" i="0" u="none" strike="noStrike" kern="0" cap="none" spc="0" normalizeH="0" baseline="0" noProof="0" dirty="0">
              <a:ln>
                <a:noFill/>
              </a:ln>
              <a:solidFill>
                <a:srgbClr val="FFFFFF"/>
              </a:solidFill>
              <a:effectLst/>
              <a:uLnTx/>
              <a:uFillTx/>
              <a:latin typeface="Arial" charset="0"/>
              <a:ea typeface="+mn-ea"/>
              <a:cs typeface="+mn-cs"/>
            </a:endParaRPr>
          </a:p>
        </p:txBody>
      </p:sp>
      <p:sp>
        <p:nvSpPr>
          <p:cNvPr id="42" name="Rektangel 41"/>
          <p:cNvSpPr/>
          <p:nvPr/>
        </p:nvSpPr>
        <p:spPr bwMode="auto">
          <a:xfrm>
            <a:off x="878369" y="2287734"/>
            <a:ext cx="1090324" cy="1469500"/>
          </a:xfrm>
          <a:prstGeom prst="rect">
            <a:avLst/>
          </a:prstGeom>
          <a:gradFill rotWithShape="1">
            <a:gsLst>
              <a:gs pos="0">
                <a:srgbClr val="DDEBCF"/>
              </a:gs>
              <a:gs pos="50000">
                <a:srgbClr val="9CB86E"/>
              </a:gs>
              <a:gs pos="100000">
                <a:srgbClr val="156B13"/>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sv-SE" sz="1400" b="0" i="0" u="none" strike="noStrike" kern="0" cap="none" spc="0" normalizeH="0" baseline="0" noProof="0" dirty="0" smtClean="0">
              <a:ln>
                <a:noFill/>
              </a:ln>
              <a:solidFill>
                <a:srgbClr val="FFFFFF"/>
              </a:solidFill>
              <a:effectLst/>
              <a:uLnTx/>
              <a:uFillTx/>
              <a:latin typeface="Arial" charset="0"/>
              <a:ea typeface="+mn-ea"/>
              <a:cs typeface="+mn-cs"/>
            </a:endParaRPr>
          </a:p>
          <a:p>
            <a:pPr marL="0" marR="0" lvl="0" indent="0" algn="ctr" defTabSz="914400" eaLnBrk="0" fontAlgn="auto" latinLnBrk="0" hangingPunct="0">
              <a:lnSpc>
                <a:spcPct val="100000"/>
              </a:lnSpc>
              <a:spcBef>
                <a:spcPts val="0"/>
              </a:spcBef>
              <a:spcAft>
                <a:spcPts val="0"/>
              </a:spcAft>
              <a:buClrTx/>
              <a:buSzTx/>
              <a:buFontTx/>
              <a:buNone/>
              <a:tabLst/>
              <a:defRPr/>
            </a:pPr>
            <a:r>
              <a:rPr kumimoji="0" lang="sv-SE" sz="1400" b="0" i="0" u="none" strike="noStrike" kern="0" cap="none" spc="0" normalizeH="0" baseline="0" noProof="0" dirty="0" smtClean="0">
                <a:ln>
                  <a:noFill/>
                </a:ln>
                <a:solidFill>
                  <a:srgbClr val="FFFFFF"/>
                </a:solidFill>
                <a:effectLst/>
                <a:uLnTx/>
                <a:uFillTx/>
                <a:latin typeface="Arial" charset="0"/>
                <a:ea typeface="+mn-ea"/>
                <a:cs typeface="+mn-cs"/>
              </a:rPr>
              <a:t>Bisyssla som mål</a:t>
            </a:r>
            <a:endParaRPr kumimoji="0" lang="sv-SE" sz="1400" b="0" i="0" u="none" strike="noStrike" kern="0" cap="none" spc="0" normalizeH="0" baseline="0" noProof="0" dirty="0">
              <a:ln>
                <a:noFill/>
              </a:ln>
              <a:solidFill>
                <a:srgbClr val="FFFFFF"/>
              </a:solidFill>
              <a:effectLst/>
              <a:uLnTx/>
              <a:uFillTx/>
              <a:latin typeface="Arial" charset="0"/>
              <a:ea typeface="+mn-ea"/>
              <a:cs typeface="+mn-cs"/>
            </a:endParaRPr>
          </a:p>
        </p:txBody>
      </p:sp>
      <p:sp>
        <p:nvSpPr>
          <p:cNvPr id="43" name="Rektangel 42"/>
          <p:cNvSpPr/>
          <p:nvPr/>
        </p:nvSpPr>
        <p:spPr bwMode="auto">
          <a:xfrm>
            <a:off x="878369" y="3757234"/>
            <a:ext cx="1090324" cy="1469500"/>
          </a:xfrm>
          <a:prstGeom prst="rect">
            <a:avLst/>
          </a:prstGeom>
          <a:gradFill rotWithShape="1">
            <a:gsLst>
              <a:gs pos="0">
                <a:srgbClr val="DDEBCF"/>
              </a:gs>
              <a:gs pos="50000">
                <a:srgbClr val="9CB86E"/>
              </a:gs>
              <a:gs pos="100000">
                <a:srgbClr val="156B13"/>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sv-SE" sz="1400" b="0" i="0" u="none" strike="noStrike" kern="0" cap="none" spc="0" normalizeH="0" baseline="0" noProof="0" dirty="0" smtClean="0">
              <a:ln>
                <a:noFill/>
              </a:ln>
              <a:solidFill>
                <a:srgbClr val="FFFFFF"/>
              </a:solidFill>
              <a:effectLst/>
              <a:uLnTx/>
              <a:uFillTx/>
              <a:latin typeface="Arial" charset="0"/>
              <a:ea typeface="+mn-ea"/>
              <a:cs typeface="+mn-cs"/>
            </a:endParaRPr>
          </a:p>
          <a:p>
            <a:pPr marL="0" marR="0" lvl="0" indent="0" algn="ctr" defTabSz="914400" eaLnBrk="0" fontAlgn="auto" latinLnBrk="0" hangingPunct="0">
              <a:lnSpc>
                <a:spcPct val="100000"/>
              </a:lnSpc>
              <a:spcBef>
                <a:spcPts val="0"/>
              </a:spcBef>
              <a:spcAft>
                <a:spcPts val="0"/>
              </a:spcAft>
              <a:buClrTx/>
              <a:buSzTx/>
              <a:buFontTx/>
              <a:buNone/>
              <a:tabLst/>
              <a:defRPr/>
            </a:pPr>
            <a:r>
              <a:rPr kumimoji="0" lang="sv-SE" sz="1400" b="0" i="0" u="none" strike="noStrike" kern="0" cap="none" spc="0" normalizeH="0" baseline="0" noProof="0" dirty="0" smtClean="0">
                <a:ln>
                  <a:noFill/>
                </a:ln>
                <a:solidFill>
                  <a:srgbClr val="FFFFFF"/>
                </a:solidFill>
                <a:effectLst/>
                <a:uLnTx/>
                <a:uFillTx/>
                <a:latin typeface="Arial" charset="0"/>
                <a:ea typeface="+mn-ea"/>
                <a:cs typeface="+mn-cs"/>
              </a:rPr>
              <a:t>Nystart</a:t>
            </a:r>
          </a:p>
          <a:p>
            <a:pPr marL="0" marR="0" lvl="0" indent="0" algn="ctr" defTabSz="914400" eaLnBrk="0" fontAlgn="auto" latinLnBrk="0" hangingPunct="0">
              <a:lnSpc>
                <a:spcPct val="100000"/>
              </a:lnSpc>
              <a:spcBef>
                <a:spcPts val="0"/>
              </a:spcBef>
              <a:spcAft>
                <a:spcPts val="0"/>
              </a:spcAft>
              <a:buClrTx/>
              <a:buSzTx/>
              <a:buFontTx/>
              <a:buNone/>
              <a:tabLst/>
              <a:defRPr/>
            </a:pPr>
            <a:endParaRPr kumimoji="0" lang="sv-SE" sz="1400" b="0" i="0" u="none" strike="noStrike" kern="0" cap="none" spc="0" normalizeH="0" baseline="0" noProof="0" dirty="0">
              <a:ln>
                <a:noFill/>
              </a:ln>
              <a:solidFill>
                <a:srgbClr val="FFFFFF"/>
              </a:solidFill>
              <a:effectLst/>
              <a:uLnTx/>
              <a:uFillTx/>
              <a:latin typeface="Arial" charset="0"/>
              <a:ea typeface="+mn-ea"/>
              <a:cs typeface="+mn-cs"/>
            </a:endParaRPr>
          </a:p>
        </p:txBody>
      </p:sp>
      <p:sp>
        <p:nvSpPr>
          <p:cNvPr id="44" name="Rektangel 43"/>
          <p:cNvSpPr/>
          <p:nvPr/>
        </p:nvSpPr>
        <p:spPr bwMode="auto">
          <a:xfrm>
            <a:off x="878369" y="5227469"/>
            <a:ext cx="1090324" cy="1469500"/>
          </a:xfrm>
          <a:prstGeom prst="rect">
            <a:avLst/>
          </a:prstGeom>
          <a:gradFill rotWithShape="1">
            <a:gsLst>
              <a:gs pos="0">
                <a:srgbClr val="DDEBCF"/>
              </a:gs>
              <a:gs pos="50000">
                <a:srgbClr val="9CB86E"/>
              </a:gs>
              <a:gs pos="100000">
                <a:srgbClr val="156B13"/>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sv-SE" sz="1400" b="0" i="0" u="none" strike="noStrike" kern="0" cap="none" spc="0" normalizeH="0" baseline="0" noProof="0" dirty="0" smtClean="0">
              <a:ln>
                <a:noFill/>
              </a:ln>
              <a:solidFill>
                <a:srgbClr val="FFFFFF"/>
              </a:solidFill>
              <a:effectLst/>
              <a:uLnTx/>
              <a:uFillTx/>
              <a:latin typeface="Arial" charset="0"/>
              <a:ea typeface="+mn-ea"/>
              <a:cs typeface="+mn-cs"/>
            </a:endParaRPr>
          </a:p>
          <a:p>
            <a:pPr marL="0" marR="0" lvl="0" indent="0" algn="ctr" defTabSz="914400" eaLnBrk="0" fontAlgn="auto" latinLnBrk="0" hangingPunct="0">
              <a:lnSpc>
                <a:spcPct val="100000"/>
              </a:lnSpc>
              <a:spcBef>
                <a:spcPts val="0"/>
              </a:spcBef>
              <a:spcAft>
                <a:spcPts val="0"/>
              </a:spcAft>
              <a:buClrTx/>
              <a:buSzTx/>
              <a:buFontTx/>
              <a:buNone/>
              <a:tabLst/>
              <a:defRPr/>
            </a:pPr>
            <a:r>
              <a:rPr kumimoji="0" lang="sv-SE" sz="1400" b="0" i="0" u="none" strike="noStrike" kern="0" cap="none" spc="0" normalizeH="0" baseline="0" noProof="0" dirty="0" smtClean="0">
                <a:ln>
                  <a:noFill/>
                </a:ln>
                <a:solidFill>
                  <a:srgbClr val="FFFFFF"/>
                </a:solidFill>
                <a:effectLst/>
                <a:uLnTx/>
                <a:uFillTx/>
                <a:latin typeface="Arial" charset="0"/>
                <a:ea typeface="+mn-ea"/>
                <a:cs typeface="+mn-cs"/>
              </a:rPr>
              <a:t>Marknads-etablerade företag</a:t>
            </a:r>
            <a:endParaRPr kumimoji="0" lang="sv-SE" sz="1400" b="0" i="0" u="none" strike="noStrike" kern="0" cap="none" spc="0" normalizeH="0" baseline="0" noProof="0" dirty="0">
              <a:ln>
                <a:noFill/>
              </a:ln>
              <a:solidFill>
                <a:srgbClr val="FFFFFF"/>
              </a:solidFill>
              <a:effectLst/>
              <a:uLnTx/>
              <a:uFillTx/>
              <a:latin typeface="Arial" charset="0"/>
              <a:ea typeface="+mn-ea"/>
              <a:cs typeface="+mn-cs"/>
            </a:endParaRPr>
          </a:p>
        </p:txBody>
      </p:sp>
      <p:cxnSp>
        <p:nvCxnSpPr>
          <p:cNvPr id="45" name="Rak 44"/>
          <p:cNvCxnSpPr/>
          <p:nvPr/>
        </p:nvCxnSpPr>
        <p:spPr bwMode="auto">
          <a:xfrm>
            <a:off x="462224" y="3757601"/>
            <a:ext cx="8551147" cy="0"/>
          </a:xfrm>
          <a:prstGeom prst="line">
            <a:avLst/>
          </a:prstGeom>
          <a:solidFill>
            <a:srgbClr val="007363"/>
          </a:solidFill>
          <a:ln w="19050" cap="flat" cmpd="sng" algn="ctr">
            <a:solidFill>
              <a:srgbClr val="5F5F5F">
                <a:lumMod val="75000"/>
              </a:srgbClr>
            </a:solidFill>
            <a:prstDash val="dash"/>
            <a:round/>
            <a:headEnd type="none" w="med" len="med"/>
            <a:tailEnd type="none" w="med" len="med"/>
          </a:ln>
          <a:effectLst/>
        </p:spPr>
      </p:cxnSp>
      <p:cxnSp>
        <p:nvCxnSpPr>
          <p:cNvPr id="46" name="Rak 45"/>
          <p:cNvCxnSpPr/>
          <p:nvPr/>
        </p:nvCxnSpPr>
        <p:spPr bwMode="auto">
          <a:xfrm>
            <a:off x="462224" y="5226734"/>
            <a:ext cx="8551147" cy="0"/>
          </a:xfrm>
          <a:prstGeom prst="line">
            <a:avLst/>
          </a:prstGeom>
          <a:solidFill>
            <a:srgbClr val="007363"/>
          </a:solidFill>
          <a:ln w="19050" cap="flat" cmpd="sng" algn="ctr">
            <a:solidFill>
              <a:srgbClr val="5F5F5F">
                <a:lumMod val="75000"/>
              </a:srgbClr>
            </a:solidFill>
            <a:prstDash val="dash"/>
            <a:round/>
            <a:headEnd type="none" w="med" len="med"/>
            <a:tailEnd type="none" w="med" len="med"/>
          </a:ln>
          <a:effectLst/>
        </p:spPr>
      </p:cxnSp>
      <p:sp>
        <p:nvSpPr>
          <p:cNvPr id="47" name="Rektangel 46"/>
          <p:cNvSpPr/>
          <p:nvPr/>
        </p:nvSpPr>
        <p:spPr bwMode="auto">
          <a:xfrm>
            <a:off x="6329989" y="4491983"/>
            <a:ext cx="2180647" cy="735486"/>
          </a:xfrm>
          <a:prstGeom prst="rect">
            <a:avLst/>
          </a:prstGeom>
          <a:gradFill rotWithShape="1">
            <a:gsLst>
              <a:gs pos="0">
                <a:srgbClr val="5482AB">
                  <a:shade val="51000"/>
                  <a:satMod val="130000"/>
                </a:srgbClr>
              </a:gs>
              <a:gs pos="80000">
                <a:srgbClr val="5482AB">
                  <a:shade val="93000"/>
                  <a:satMod val="130000"/>
                </a:srgbClr>
              </a:gs>
              <a:gs pos="100000">
                <a:srgbClr val="5482AB">
                  <a:shade val="94000"/>
                  <a:satMod val="135000"/>
                </a:srgbClr>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sv-SE" sz="1400" b="0" i="0" u="none" strike="noStrike" kern="0" cap="none" spc="0" normalizeH="0" baseline="0" noProof="0" dirty="0" smtClean="0">
              <a:ln>
                <a:noFill/>
              </a:ln>
              <a:solidFill>
                <a:srgbClr val="FFFFFF"/>
              </a:solidFill>
              <a:effectLst/>
              <a:uLnTx/>
              <a:uFillTx/>
              <a:latin typeface="Arial" charset="0"/>
              <a:ea typeface="+mn-ea"/>
              <a:cs typeface="+mn-cs"/>
            </a:endParaRPr>
          </a:p>
          <a:p>
            <a:pPr marL="0" marR="0" lvl="0" indent="0" algn="ctr" defTabSz="914400" eaLnBrk="0" fontAlgn="auto" latinLnBrk="0" hangingPunct="0">
              <a:lnSpc>
                <a:spcPct val="100000"/>
              </a:lnSpc>
              <a:spcBef>
                <a:spcPts val="0"/>
              </a:spcBef>
              <a:spcAft>
                <a:spcPts val="0"/>
              </a:spcAft>
              <a:buClrTx/>
              <a:buSzTx/>
              <a:buFontTx/>
              <a:buNone/>
              <a:tabLst/>
              <a:defRPr/>
            </a:pPr>
            <a:r>
              <a:rPr kumimoji="0" lang="sv-SE" sz="1400" b="0" i="0" u="none" strike="noStrike" kern="0" cap="none" spc="0" normalizeH="0" baseline="0" noProof="0" dirty="0" smtClean="0">
                <a:ln>
                  <a:noFill/>
                </a:ln>
                <a:solidFill>
                  <a:srgbClr val="FFFFFF"/>
                </a:solidFill>
                <a:effectLst/>
                <a:uLnTx/>
                <a:uFillTx/>
                <a:latin typeface="Arial" charset="0"/>
                <a:ea typeface="+mn-ea"/>
                <a:cs typeface="+mn-cs"/>
              </a:rPr>
              <a:t>Almi </a:t>
            </a:r>
            <a:r>
              <a:rPr kumimoji="0" lang="sv-SE" sz="1400" b="0" i="0" u="none" strike="noStrike" kern="0" cap="none" spc="0" normalizeH="0" baseline="0" noProof="0" dirty="0" err="1" smtClean="0">
                <a:ln>
                  <a:noFill/>
                </a:ln>
                <a:solidFill>
                  <a:srgbClr val="FFFFFF"/>
                </a:solidFill>
                <a:effectLst/>
                <a:uLnTx/>
                <a:uFillTx/>
                <a:latin typeface="Arial" charset="0"/>
                <a:ea typeface="+mn-ea"/>
                <a:cs typeface="+mn-cs"/>
              </a:rPr>
              <a:t>Invest</a:t>
            </a:r>
            <a:endParaRPr kumimoji="0" lang="sv-SE" sz="1400" b="0" i="0" u="none" strike="noStrike" kern="0" cap="none" spc="0" normalizeH="0" baseline="0" noProof="0" dirty="0" smtClean="0">
              <a:ln>
                <a:noFill/>
              </a:ln>
              <a:solidFill>
                <a:srgbClr val="FFFFFF"/>
              </a:solidFill>
              <a:effectLst/>
              <a:uLnTx/>
              <a:uFillTx/>
              <a:latin typeface="Arial" charset="0"/>
              <a:ea typeface="+mn-ea"/>
              <a:cs typeface="+mn-cs"/>
            </a:endParaRPr>
          </a:p>
        </p:txBody>
      </p:sp>
      <p:sp>
        <p:nvSpPr>
          <p:cNvPr id="48" name="Rektangel 47"/>
          <p:cNvSpPr/>
          <p:nvPr/>
        </p:nvSpPr>
        <p:spPr bwMode="auto">
          <a:xfrm>
            <a:off x="7420313" y="3753853"/>
            <a:ext cx="1090323" cy="738130"/>
          </a:xfrm>
          <a:prstGeom prst="rect">
            <a:avLst/>
          </a:prstGeom>
          <a:gradFill rotWithShape="1">
            <a:gsLst>
              <a:gs pos="0">
                <a:srgbClr val="AA1948">
                  <a:shade val="51000"/>
                  <a:satMod val="130000"/>
                </a:srgbClr>
              </a:gs>
              <a:gs pos="80000">
                <a:srgbClr val="AA1948">
                  <a:shade val="93000"/>
                  <a:satMod val="130000"/>
                </a:srgbClr>
              </a:gs>
              <a:gs pos="100000">
                <a:srgbClr val="AA1948">
                  <a:shade val="94000"/>
                  <a:satMod val="135000"/>
                </a:srgbClr>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sv-SE" sz="1400" b="0" i="0" u="none" strike="noStrike" kern="0" cap="none" spc="0" normalizeH="0" baseline="0" noProof="0" dirty="0" err="1" smtClean="0">
                <a:ln>
                  <a:noFill/>
                </a:ln>
                <a:solidFill>
                  <a:srgbClr val="FFFFFF"/>
                </a:solidFill>
                <a:effectLst/>
                <a:uLnTx/>
                <a:uFillTx/>
                <a:latin typeface="Arial" charset="0"/>
                <a:ea typeface="+mn-ea"/>
                <a:cs typeface="+mn-cs"/>
              </a:rPr>
              <a:t>Företags-lån</a:t>
            </a:r>
            <a:endParaRPr kumimoji="0" lang="sv-SE" sz="1400" b="0" i="0" u="none" strike="noStrike" kern="0" cap="none" spc="0" normalizeH="0" baseline="0" noProof="0" dirty="0">
              <a:ln>
                <a:noFill/>
              </a:ln>
              <a:solidFill>
                <a:srgbClr val="FFFFFF"/>
              </a:solidFill>
              <a:effectLst/>
              <a:uLnTx/>
              <a:uFillTx/>
              <a:latin typeface="Arial" charset="0"/>
              <a:ea typeface="+mn-ea"/>
              <a:cs typeface="+mn-cs"/>
            </a:endParaRPr>
          </a:p>
        </p:txBody>
      </p:sp>
      <p:sp>
        <p:nvSpPr>
          <p:cNvPr id="49" name="Rektangel 48"/>
          <p:cNvSpPr/>
          <p:nvPr/>
        </p:nvSpPr>
        <p:spPr bwMode="auto">
          <a:xfrm>
            <a:off x="4150986" y="5227469"/>
            <a:ext cx="3269326" cy="1469500"/>
          </a:xfrm>
          <a:prstGeom prst="rect">
            <a:avLst/>
          </a:prstGeom>
          <a:gradFill rotWithShape="1">
            <a:gsLst>
              <a:gs pos="0">
                <a:srgbClr val="007363">
                  <a:shade val="51000"/>
                  <a:satMod val="130000"/>
                </a:srgbClr>
              </a:gs>
              <a:gs pos="80000">
                <a:srgbClr val="007363">
                  <a:shade val="93000"/>
                  <a:satMod val="130000"/>
                </a:srgbClr>
              </a:gs>
              <a:gs pos="100000">
                <a:srgbClr val="007363">
                  <a:shade val="94000"/>
                  <a:satMod val="135000"/>
                </a:srgbClr>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sv-SE" sz="1400" b="0" i="0" u="none" strike="noStrike" kern="0" cap="none" spc="0" normalizeH="0" baseline="0" noProof="0" dirty="0" smtClean="0">
              <a:ln>
                <a:noFill/>
              </a:ln>
              <a:solidFill>
                <a:srgbClr val="FFFFFF"/>
              </a:solidFill>
              <a:effectLst/>
              <a:uLnTx/>
              <a:uFillTx/>
              <a:latin typeface="Arial" charset="0"/>
              <a:ea typeface="+mn-ea"/>
              <a:cs typeface="+mn-cs"/>
            </a:endParaRPr>
          </a:p>
          <a:p>
            <a:pPr marL="0" marR="0" lvl="0" indent="0" algn="ctr" defTabSz="914400" eaLnBrk="0" fontAlgn="auto" latinLnBrk="0" hangingPunct="0">
              <a:lnSpc>
                <a:spcPct val="100000"/>
              </a:lnSpc>
              <a:spcBef>
                <a:spcPts val="0"/>
              </a:spcBef>
              <a:spcAft>
                <a:spcPts val="0"/>
              </a:spcAft>
              <a:buClrTx/>
              <a:buSzTx/>
              <a:buFontTx/>
              <a:buNone/>
              <a:tabLst/>
              <a:defRPr/>
            </a:pPr>
            <a:r>
              <a:rPr kumimoji="0" lang="sv-SE" sz="1400" b="0" i="0" u="none" strike="noStrike" kern="0" cap="none" spc="0" normalizeH="0" baseline="0" noProof="0" dirty="0" smtClean="0">
                <a:ln>
                  <a:noFill/>
                </a:ln>
                <a:solidFill>
                  <a:srgbClr val="FFFFFF"/>
                </a:solidFill>
                <a:effectLst/>
                <a:uLnTx/>
                <a:uFillTx/>
                <a:latin typeface="Arial" charset="0"/>
                <a:ea typeface="+mn-ea"/>
                <a:cs typeface="+mn-cs"/>
              </a:rPr>
              <a:t>Innovationslån </a:t>
            </a:r>
            <a:endParaRPr kumimoji="0" lang="sv-SE" sz="1400" b="0" i="0" u="none" strike="noStrike" kern="0" cap="none" spc="0" normalizeH="0" baseline="0" noProof="0" dirty="0">
              <a:ln>
                <a:noFill/>
              </a:ln>
              <a:solidFill>
                <a:srgbClr val="FFFFFF"/>
              </a:solidFill>
              <a:effectLst/>
              <a:uLnTx/>
              <a:uFillTx/>
              <a:latin typeface="Arial" charset="0"/>
              <a:ea typeface="+mn-ea"/>
              <a:cs typeface="+mn-cs"/>
            </a:endParaRPr>
          </a:p>
        </p:txBody>
      </p:sp>
      <p:sp>
        <p:nvSpPr>
          <p:cNvPr id="50" name="Rektangel 49"/>
          <p:cNvSpPr/>
          <p:nvPr/>
        </p:nvSpPr>
        <p:spPr bwMode="auto">
          <a:xfrm>
            <a:off x="4150986" y="4491985"/>
            <a:ext cx="2179004" cy="734749"/>
          </a:xfrm>
          <a:prstGeom prst="rect">
            <a:avLst/>
          </a:prstGeom>
          <a:gradFill rotWithShape="1">
            <a:gsLst>
              <a:gs pos="0">
                <a:srgbClr val="E98300">
                  <a:shade val="51000"/>
                  <a:satMod val="130000"/>
                </a:srgbClr>
              </a:gs>
              <a:gs pos="80000">
                <a:srgbClr val="E98300">
                  <a:shade val="93000"/>
                  <a:satMod val="130000"/>
                </a:srgbClr>
              </a:gs>
              <a:gs pos="100000">
                <a:srgbClr val="E98300">
                  <a:shade val="94000"/>
                  <a:satMod val="135000"/>
                </a:srgbClr>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sv-SE" sz="1400" b="0" i="0" u="none" strike="noStrike" kern="0" cap="none" spc="0" normalizeH="0" baseline="0" noProof="0" dirty="0" smtClean="0">
              <a:ln>
                <a:noFill/>
              </a:ln>
              <a:solidFill>
                <a:srgbClr val="FFFFFF"/>
              </a:solidFill>
              <a:effectLst/>
              <a:uLnTx/>
              <a:uFillTx/>
              <a:latin typeface="Arial" charset="0"/>
              <a:ea typeface="+mn-ea"/>
              <a:cs typeface="+mn-cs"/>
            </a:endParaRPr>
          </a:p>
          <a:p>
            <a:pPr marL="0" marR="0" lvl="0" indent="0" algn="ctr" defTabSz="914400" eaLnBrk="0" fontAlgn="auto" latinLnBrk="0" hangingPunct="0">
              <a:lnSpc>
                <a:spcPct val="100000"/>
              </a:lnSpc>
              <a:spcBef>
                <a:spcPts val="0"/>
              </a:spcBef>
              <a:spcAft>
                <a:spcPts val="0"/>
              </a:spcAft>
              <a:buClrTx/>
              <a:buSzTx/>
              <a:buFontTx/>
              <a:buNone/>
              <a:tabLst/>
              <a:defRPr/>
            </a:pPr>
            <a:r>
              <a:rPr kumimoji="0" lang="sv-SE" sz="1400" b="0" i="0" u="none" strike="noStrike" kern="0" cap="none" spc="0" normalizeH="0" baseline="0" noProof="0" dirty="0" smtClean="0">
                <a:ln>
                  <a:noFill/>
                </a:ln>
                <a:solidFill>
                  <a:srgbClr val="FFFFFF"/>
                </a:solidFill>
                <a:effectLst/>
                <a:uLnTx/>
                <a:uFillTx/>
                <a:latin typeface="Arial" charset="0"/>
                <a:ea typeface="+mn-ea"/>
                <a:cs typeface="+mn-cs"/>
              </a:rPr>
              <a:t>Innovationsbrons medel</a:t>
            </a:r>
            <a:endParaRPr kumimoji="0" lang="sv-SE" sz="1400" b="0" i="0" u="none" strike="noStrike" kern="0" cap="none" spc="0" normalizeH="0" baseline="0" noProof="0" dirty="0">
              <a:ln>
                <a:noFill/>
              </a:ln>
              <a:solidFill>
                <a:srgbClr val="FFFFFF"/>
              </a:solidFill>
              <a:effectLst/>
              <a:uLnTx/>
              <a:uFillTx/>
              <a:latin typeface="Arial" charset="0"/>
              <a:ea typeface="+mn-ea"/>
              <a:cs typeface="+mn-cs"/>
            </a:endParaRPr>
          </a:p>
        </p:txBody>
      </p:sp>
      <p:sp>
        <p:nvSpPr>
          <p:cNvPr id="51" name="Rektangel 50"/>
          <p:cNvSpPr/>
          <p:nvPr/>
        </p:nvSpPr>
        <p:spPr bwMode="auto">
          <a:xfrm>
            <a:off x="6378765" y="5962220"/>
            <a:ext cx="2131871" cy="734750"/>
          </a:xfrm>
          <a:prstGeom prst="rect">
            <a:avLst/>
          </a:prstGeom>
          <a:gradFill rotWithShape="1">
            <a:gsLst>
              <a:gs pos="0">
                <a:srgbClr val="5482AB">
                  <a:shade val="51000"/>
                  <a:satMod val="130000"/>
                </a:srgbClr>
              </a:gs>
              <a:gs pos="80000">
                <a:srgbClr val="5482AB">
                  <a:shade val="93000"/>
                  <a:satMod val="130000"/>
                </a:srgbClr>
              </a:gs>
              <a:gs pos="100000">
                <a:srgbClr val="5482AB">
                  <a:shade val="94000"/>
                  <a:satMod val="135000"/>
                </a:srgbClr>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sv-SE" sz="1400" b="0" i="0" u="none" strike="noStrike" kern="0" cap="none" spc="0" normalizeH="0" baseline="0" noProof="0" dirty="0" smtClean="0">
              <a:ln>
                <a:noFill/>
              </a:ln>
              <a:solidFill>
                <a:srgbClr val="FFFFFF"/>
              </a:solidFill>
              <a:effectLst/>
              <a:uLnTx/>
              <a:uFillTx/>
              <a:latin typeface="Arial" charset="0"/>
              <a:ea typeface="+mn-ea"/>
              <a:cs typeface="+mn-cs"/>
            </a:endParaRPr>
          </a:p>
          <a:p>
            <a:pPr marL="0" marR="0" lvl="0" indent="0" algn="ctr" defTabSz="914400" eaLnBrk="0" fontAlgn="auto" latinLnBrk="0" hangingPunct="0">
              <a:lnSpc>
                <a:spcPct val="100000"/>
              </a:lnSpc>
              <a:spcBef>
                <a:spcPts val="0"/>
              </a:spcBef>
              <a:spcAft>
                <a:spcPts val="0"/>
              </a:spcAft>
              <a:buClrTx/>
              <a:buSzTx/>
              <a:buFontTx/>
              <a:buNone/>
              <a:tabLst/>
              <a:defRPr/>
            </a:pPr>
            <a:r>
              <a:rPr kumimoji="0" lang="sv-SE" sz="1400" b="0" i="0" u="none" strike="noStrike" kern="0" cap="none" spc="0" normalizeH="0" baseline="0" noProof="0" dirty="0" smtClean="0">
                <a:ln>
                  <a:noFill/>
                </a:ln>
                <a:solidFill>
                  <a:srgbClr val="FFFFFF"/>
                </a:solidFill>
                <a:effectLst/>
                <a:uLnTx/>
                <a:uFillTx/>
                <a:latin typeface="Arial" charset="0"/>
                <a:ea typeface="+mn-ea"/>
                <a:cs typeface="+mn-cs"/>
              </a:rPr>
              <a:t>Almi </a:t>
            </a:r>
            <a:r>
              <a:rPr kumimoji="0" lang="sv-SE" sz="1400" b="0" i="0" u="none" strike="noStrike" kern="0" cap="none" spc="0" normalizeH="0" baseline="0" noProof="0" dirty="0" err="1" smtClean="0">
                <a:ln>
                  <a:noFill/>
                </a:ln>
                <a:solidFill>
                  <a:srgbClr val="FFFFFF"/>
                </a:solidFill>
                <a:effectLst/>
                <a:uLnTx/>
                <a:uFillTx/>
                <a:latin typeface="Arial" charset="0"/>
                <a:ea typeface="+mn-ea"/>
                <a:cs typeface="+mn-cs"/>
              </a:rPr>
              <a:t>Invest</a:t>
            </a:r>
            <a:endParaRPr kumimoji="0" lang="sv-SE" sz="1400" b="0" i="0" u="none" strike="noStrike" kern="0" cap="none" spc="0" normalizeH="0" baseline="0" noProof="0" dirty="0" smtClean="0">
              <a:ln>
                <a:noFill/>
              </a:ln>
              <a:solidFill>
                <a:srgbClr val="FFFFFF"/>
              </a:solidFill>
              <a:effectLst/>
              <a:uLnTx/>
              <a:uFillTx/>
              <a:latin typeface="Arial" charset="0"/>
              <a:ea typeface="+mn-ea"/>
              <a:cs typeface="+mn-cs"/>
            </a:endParaRPr>
          </a:p>
        </p:txBody>
      </p:sp>
      <p:sp>
        <p:nvSpPr>
          <p:cNvPr id="52" name="Rektangel 51"/>
          <p:cNvSpPr/>
          <p:nvPr/>
        </p:nvSpPr>
        <p:spPr bwMode="auto">
          <a:xfrm>
            <a:off x="4149339" y="2288469"/>
            <a:ext cx="2171249" cy="1465384"/>
          </a:xfrm>
          <a:prstGeom prst="rect">
            <a:avLst/>
          </a:prstGeom>
          <a:gradFill rotWithShape="1">
            <a:gsLst>
              <a:gs pos="0">
                <a:srgbClr val="007363">
                  <a:shade val="51000"/>
                  <a:satMod val="130000"/>
                </a:srgbClr>
              </a:gs>
              <a:gs pos="80000">
                <a:srgbClr val="007363">
                  <a:shade val="93000"/>
                  <a:satMod val="130000"/>
                </a:srgbClr>
              </a:gs>
              <a:gs pos="100000">
                <a:srgbClr val="007363">
                  <a:shade val="94000"/>
                  <a:satMod val="135000"/>
                </a:srgbClr>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sv-SE" sz="1400" b="0" i="0" u="none" strike="noStrike" kern="0" cap="none" spc="0" normalizeH="0" baseline="0" noProof="0" dirty="0" smtClean="0">
              <a:ln>
                <a:noFill/>
              </a:ln>
              <a:solidFill>
                <a:srgbClr val="FFFFFF"/>
              </a:solidFill>
              <a:effectLst/>
              <a:uLnTx/>
              <a:uFillTx/>
              <a:latin typeface="Arial" charset="0"/>
              <a:ea typeface="+mn-ea"/>
              <a:cs typeface="+mn-cs"/>
            </a:endParaRPr>
          </a:p>
          <a:p>
            <a:pPr marL="0" marR="0" lvl="0" indent="0" algn="ctr" defTabSz="914400" eaLnBrk="0" fontAlgn="auto" latinLnBrk="0" hangingPunct="0">
              <a:lnSpc>
                <a:spcPct val="100000"/>
              </a:lnSpc>
              <a:spcBef>
                <a:spcPts val="0"/>
              </a:spcBef>
              <a:spcAft>
                <a:spcPts val="0"/>
              </a:spcAft>
              <a:buClrTx/>
              <a:buSzTx/>
              <a:buFontTx/>
              <a:buNone/>
              <a:tabLst/>
              <a:defRPr/>
            </a:pPr>
            <a:endParaRPr kumimoji="0" lang="sv-SE" sz="1400" b="0" i="0" u="none" strike="noStrike" kern="0" cap="none" spc="0" normalizeH="0" baseline="0" noProof="0" dirty="0" smtClean="0">
              <a:ln>
                <a:noFill/>
              </a:ln>
              <a:solidFill>
                <a:srgbClr val="FFFFFF"/>
              </a:solidFill>
              <a:effectLst/>
              <a:uLnTx/>
              <a:uFillTx/>
              <a:latin typeface="Arial" charset="0"/>
              <a:ea typeface="+mn-ea"/>
              <a:cs typeface="+mn-cs"/>
            </a:endParaRPr>
          </a:p>
          <a:p>
            <a:pPr marL="0" marR="0" lvl="0" indent="0" algn="ctr" defTabSz="914400" eaLnBrk="0" fontAlgn="auto" latinLnBrk="0" hangingPunct="0">
              <a:lnSpc>
                <a:spcPct val="100000"/>
              </a:lnSpc>
              <a:spcBef>
                <a:spcPts val="0"/>
              </a:spcBef>
              <a:spcAft>
                <a:spcPts val="0"/>
              </a:spcAft>
              <a:buClrTx/>
              <a:buSzTx/>
              <a:buFontTx/>
              <a:buNone/>
              <a:tabLst/>
              <a:defRPr/>
            </a:pPr>
            <a:r>
              <a:rPr kumimoji="0" lang="sv-SE" sz="1400" b="0" i="0" u="none" strike="noStrike" kern="0" cap="none" spc="0" normalizeH="0" baseline="0" noProof="0" dirty="0" smtClean="0">
                <a:ln>
                  <a:noFill/>
                </a:ln>
                <a:solidFill>
                  <a:srgbClr val="FFFFFF"/>
                </a:solidFill>
                <a:effectLst/>
                <a:uLnTx/>
                <a:uFillTx/>
                <a:latin typeface="Arial" charset="0"/>
                <a:ea typeface="+mn-ea"/>
                <a:cs typeface="+mn-cs"/>
              </a:rPr>
              <a:t>Innovationslån</a:t>
            </a:r>
          </a:p>
          <a:p>
            <a:pPr marL="0" marR="0" lvl="0" indent="0" algn="ctr" defTabSz="914400" eaLnBrk="0" fontAlgn="auto" latinLnBrk="0" hangingPunct="0">
              <a:lnSpc>
                <a:spcPct val="100000"/>
              </a:lnSpc>
              <a:spcBef>
                <a:spcPts val="0"/>
              </a:spcBef>
              <a:spcAft>
                <a:spcPts val="0"/>
              </a:spcAft>
              <a:buClrTx/>
              <a:buSzTx/>
              <a:buFontTx/>
              <a:buNone/>
              <a:tabLst/>
              <a:defRPr/>
            </a:pPr>
            <a:r>
              <a:rPr lang="sv-SE" sz="1400" kern="0" dirty="0" smtClean="0">
                <a:solidFill>
                  <a:srgbClr val="FFFFFF"/>
                </a:solidFill>
              </a:rPr>
              <a:t>(fram till licensiering)</a:t>
            </a:r>
            <a:r>
              <a:rPr kumimoji="0" lang="sv-SE" sz="1400" b="0" i="0" u="none" strike="noStrike" kern="0" cap="none" spc="0" normalizeH="0" baseline="0" noProof="0" dirty="0" smtClean="0">
                <a:ln>
                  <a:noFill/>
                </a:ln>
                <a:solidFill>
                  <a:srgbClr val="FFFFFF"/>
                </a:solidFill>
                <a:effectLst/>
                <a:uLnTx/>
                <a:uFillTx/>
                <a:latin typeface="Arial" charset="0"/>
                <a:ea typeface="+mn-ea"/>
                <a:cs typeface="+mn-cs"/>
              </a:rPr>
              <a:t> </a:t>
            </a:r>
          </a:p>
          <a:p>
            <a:pPr marL="0" marR="0" lvl="0" indent="0" algn="ctr" defTabSz="914400" eaLnBrk="0" fontAlgn="auto" latinLnBrk="0" hangingPunct="0">
              <a:lnSpc>
                <a:spcPct val="100000"/>
              </a:lnSpc>
              <a:spcBef>
                <a:spcPts val="0"/>
              </a:spcBef>
              <a:spcAft>
                <a:spcPts val="0"/>
              </a:spcAft>
              <a:buClrTx/>
              <a:buSzTx/>
              <a:buFontTx/>
              <a:buNone/>
              <a:tabLst/>
              <a:defRPr/>
            </a:pPr>
            <a:endParaRPr kumimoji="0" lang="sv-SE" sz="1400" b="0" i="0" u="none" strike="noStrike" kern="0" cap="none" spc="0" normalizeH="0" baseline="0" noProof="0" dirty="0">
              <a:ln>
                <a:noFill/>
              </a:ln>
              <a:solidFill>
                <a:srgbClr val="FFFFFF"/>
              </a:solidFill>
              <a:effectLst/>
              <a:uLnTx/>
              <a:uFillTx/>
              <a:latin typeface="Arial" charset="0"/>
              <a:ea typeface="+mn-ea"/>
              <a:cs typeface="+mn-cs"/>
            </a:endParaRPr>
          </a:p>
        </p:txBody>
      </p:sp>
      <p:sp>
        <p:nvSpPr>
          <p:cNvPr id="53" name="Rektangel 52"/>
          <p:cNvSpPr/>
          <p:nvPr/>
        </p:nvSpPr>
        <p:spPr bwMode="auto">
          <a:xfrm>
            <a:off x="7420312" y="5226736"/>
            <a:ext cx="1090325" cy="735484"/>
          </a:xfrm>
          <a:prstGeom prst="rect">
            <a:avLst/>
          </a:prstGeom>
          <a:gradFill rotWithShape="1">
            <a:gsLst>
              <a:gs pos="0">
                <a:srgbClr val="AA1948">
                  <a:shade val="51000"/>
                  <a:satMod val="130000"/>
                </a:srgbClr>
              </a:gs>
              <a:gs pos="80000">
                <a:srgbClr val="AA1948">
                  <a:shade val="93000"/>
                  <a:satMod val="130000"/>
                </a:srgbClr>
              </a:gs>
              <a:gs pos="100000">
                <a:srgbClr val="AA1948">
                  <a:shade val="94000"/>
                  <a:satMod val="135000"/>
                </a:srgbClr>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sv-SE" sz="1400" b="0" i="0" u="none" strike="noStrike" kern="0" cap="none" spc="0" normalizeH="0" baseline="0" noProof="0" dirty="0" smtClean="0">
                <a:ln>
                  <a:noFill/>
                </a:ln>
                <a:solidFill>
                  <a:srgbClr val="FFFFFF"/>
                </a:solidFill>
                <a:effectLst/>
                <a:uLnTx/>
                <a:uFillTx/>
                <a:latin typeface="Arial" charset="0"/>
                <a:ea typeface="+mn-ea"/>
                <a:cs typeface="+mn-cs"/>
              </a:rPr>
              <a:t>Företags-lån</a:t>
            </a:r>
            <a:endParaRPr kumimoji="0" lang="sv-SE" sz="1400" b="0" i="0" u="none" strike="noStrike" kern="0" cap="none" spc="0" normalizeH="0" baseline="0" noProof="0" dirty="0">
              <a:ln>
                <a:noFill/>
              </a:ln>
              <a:solidFill>
                <a:srgbClr val="FFFFFF"/>
              </a:solidFill>
              <a:effectLst/>
              <a:uLnTx/>
              <a:uFillTx/>
              <a:latin typeface="Arial" charset="0"/>
              <a:ea typeface="+mn-ea"/>
              <a:cs typeface="+mn-cs"/>
            </a:endParaRPr>
          </a:p>
        </p:txBody>
      </p:sp>
      <p:sp>
        <p:nvSpPr>
          <p:cNvPr id="58" name="Rektangel 57"/>
          <p:cNvSpPr/>
          <p:nvPr/>
        </p:nvSpPr>
        <p:spPr bwMode="auto">
          <a:xfrm>
            <a:off x="1968692" y="6311901"/>
            <a:ext cx="4410073" cy="385068"/>
          </a:xfrm>
          <a:prstGeom prst="rect">
            <a:avLst/>
          </a:prstGeom>
          <a:solidFill>
            <a:srgbClr val="7030A0"/>
          </a:soli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sv-SE" sz="1400" b="0" i="0" u="none" strike="noStrike" kern="0" cap="none" spc="0" normalizeH="0" baseline="0" noProof="0" dirty="0" smtClean="0">
                <a:ln>
                  <a:noFill/>
                </a:ln>
                <a:solidFill>
                  <a:srgbClr val="FFFFFF"/>
                </a:solidFill>
                <a:effectLst/>
                <a:uLnTx/>
                <a:uFillTx/>
                <a:latin typeface="Arial" charset="0"/>
                <a:ea typeface="+mn-ea"/>
                <a:cs typeface="+mn-cs"/>
              </a:rPr>
              <a:t>PU-medel,</a:t>
            </a:r>
            <a:r>
              <a:rPr kumimoji="0" lang="sv-SE" sz="1400" b="0" i="0" u="none" strike="noStrike" kern="0" cap="none" spc="0" normalizeH="0" noProof="0" dirty="0" smtClean="0">
                <a:ln>
                  <a:noFill/>
                </a:ln>
                <a:solidFill>
                  <a:srgbClr val="FFFFFF"/>
                </a:solidFill>
                <a:effectLst/>
                <a:uLnTx/>
                <a:uFillTx/>
                <a:latin typeface="Arial" charset="0"/>
                <a:ea typeface="+mn-ea"/>
                <a:cs typeface="+mn-cs"/>
              </a:rPr>
              <a:t> Innovationscheckar…</a:t>
            </a:r>
            <a:endParaRPr kumimoji="0" lang="sv-SE" sz="1400" b="0" i="0" u="none" strike="noStrike" kern="0" cap="none" spc="0" normalizeH="0" baseline="0" noProof="0" dirty="0">
              <a:ln>
                <a:noFill/>
              </a:ln>
              <a:solidFill>
                <a:srgbClr val="FFFFFF"/>
              </a:solidFill>
              <a:effectLst/>
              <a:uLnTx/>
              <a:uFillTx/>
              <a:latin typeface="Arial" charset="0"/>
              <a:ea typeface="+mn-ea"/>
              <a:cs typeface="+mn-cs"/>
            </a:endParaRPr>
          </a:p>
        </p:txBody>
      </p:sp>
      <p:sp>
        <p:nvSpPr>
          <p:cNvPr id="59" name="Koppling 58"/>
          <p:cNvSpPr/>
          <p:nvPr/>
        </p:nvSpPr>
        <p:spPr bwMode="auto">
          <a:xfrm>
            <a:off x="7358400" y="2364669"/>
            <a:ext cx="123825" cy="134144"/>
          </a:xfrm>
          <a:prstGeom prst="flowChartConnector">
            <a:avLst/>
          </a:prstGeom>
          <a:gradFill rotWithShape="1">
            <a:gsLst>
              <a:gs pos="0">
                <a:srgbClr val="5482AB">
                  <a:shade val="51000"/>
                  <a:satMod val="130000"/>
                </a:srgbClr>
              </a:gs>
              <a:gs pos="80000">
                <a:srgbClr val="5482AB">
                  <a:shade val="93000"/>
                  <a:satMod val="130000"/>
                </a:srgbClr>
              </a:gs>
              <a:gs pos="100000">
                <a:srgbClr val="5482AB">
                  <a:shade val="94000"/>
                  <a:satMod val="135000"/>
                </a:srgbClr>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sv-SE" sz="1400" b="0" i="0" u="none" strike="noStrike" kern="0" cap="none" spc="0" normalizeH="0" baseline="0" noProof="0">
              <a:ln>
                <a:noFill/>
              </a:ln>
              <a:solidFill>
                <a:srgbClr val="FFFFFF"/>
              </a:solidFill>
              <a:effectLst/>
              <a:uLnTx/>
              <a:uFillTx/>
              <a:latin typeface="Arial" charset="0"/>
              <a:ea typeface="+mn-ea"/>
              <a:cs typeface="+mn-cs"/>
            </a:endParaRPr>
          </a:p>
        </p:txBody>
      </p:sp>
      <p:sp>
        <p:nvSpPr>
          <p:cNvPr id="60" name="textruta 59"/>
          <p:cNvSpPr txBox="1"/>
          <p:nvPr/>
        </p:nvSpPr>
        <p:spPr>
          <a:xfrm>
            <a:off x="7069094" y="2589467"/>
            <a:ext cx="702436" cy="52322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sv-SE" sz="1400" b="0" i="0" u="none" strike="noStrike" kern="0" cap="none" spc="0" normalizeH="0" baseline="0" noProof="0" dirty="0" smtClean="0">
                <a:ln>
                  <a:noFill/>
                </a:ln>
                <a:solidFill>
                  <a:sysClr val="windowText" lastClr="000000"/>
                </a:solidFill>
                <a:effectLst/>
                <a:uLnTx/>
                <a:uFillTx/>
              </a:rPr>
              <a:t>Break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sv-SE" sz="1400" b="0" i="0" u="none" strike="noStrike" kern="0" cap="none" spc="0" normalizeH="0" baseline="0" noProof="0" dirty="0" err="1" smtClean="0">
                <a:ln>
                  <a:noFill/>
                </a:ln>
                <a:solidFill>
                  <a:sysClr val="windowText" lastClr="000000"/>
                </a:solidFill>
                <a:effectLst/>
                <a:uLnTx/>
                <a:uFillTx/>
              </a:rPr>
              <a:t>even</a:t>
            </a:r>
            <a:r>
              <a:rPr kumimoji="0" lang="sv-SE" sz="1400" b="0" i="0" u="none" strike="noStrike" kern="0" cap="none" spc="0" normalizeH="0" baseline="0" noProof="0" dirty="0" smtClean="0">
                <a:ln>
                  <a:noFill/>
                </a:ln>
                <a:solidFill>
                  <a:sysClr val="windowText" lastClr="000000"/>
                </a:solidFill>
                <a:effectLst/>
                <a:uLnTx/>
                <a:uFillTx/>
              </a:rPr>
              <a:t> </a:t>
            </a:r>
          </a:p>
        </p:txBody>
      </p:sp>
    </p:spTree>
    <p:extLst>
      <p:ext uri="{BB962C8B-B14F-4D97-AF65-F5344CB8AC3E}">
        <p14:creationId xmlns:p14="http://schemas.microsoft.com/office/powerpoint/2010/main" val="3013655516"/>
      </p:ext>
    </p:extLst>
  </p:cSld>
  <p:clrMapOvr>
    <a:masterClrMapping/>
  </p:clrMapOvr>
  <p:transition spd="med">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2800" dirty="0" smtClean="0"/>
              <a:t>Hur öka andelen innovativa kvinnor?</a:t>
            </a:r>
            <a:endParaRPr lang="sv-SE" sz="2800" dirty="0"/>
          </a:p>
        </p:txBody>
      </p:sp>
      <p:sp>
        <p:nvSpPr>
          <p:cNvPr id="3" name="Platshållare för bildnummer 2"/>
          <p:cNvSpPr>
            <a:spLocks noGrp="1"/>
          </p:cNvSpPr>
          <p:nvPr>
            <p:ph type="sldNum" sz="quarter" idx="10"/>
          </p:nvPr>
        </p:nvSpPr>
        <p:spPr/>
        <p:txBody>
          <a:bodyPr/>
          <a:lstStyle/>
          <a:p>
            <a:pPr>
              <a:defRPr/>
            </a:pPr>
            <a:fld id="{0CDC97FB-3281-454A-8B03-E82791E655C6}" type="slidenum">
              <a:rPr lang="sv-SE" smtClean="0"/>
              <a:pPr>
                <a:defRPr/>
              </a:pPr>
              <a:t>14</a:t>
            </a:fld>
            <a:endParaRPr lang="sv-SE" dirty="0"/>
          </a:p>
        </p:txBody>
      </p:sp>
      <p:sp>
        <p:nvSpPr>
          <p:cNvPr id="4" name="Platshållare för innehåll 2"/>
          <p:cNvSpPr txBox="1">
            <a:spLocks/>
          </p:cNvSpPr>
          <p:nvPr/>
        </p:nvSpPr>
        <p:spPr>
          <a:xfrm>
            <a:off x="333375" y="1681163"/>
            <a:ext cx="8705850" cy="4909642"/>
          </a:xfrm>
          <a:prstGeom prst="rect">
            <a:avLst/>
          </a:prstGeom>
        </p:spPr>
        <p:txBody>
          <a:bodyPr/>
          <a:lstStyle/>
          <a:p>
            <a:pPr marL="246063" lvl="1" indent="-246063" defTabSz="920750">
              <a:spcBef>
                <a:spcPct val="70000"/>
              </a:spcBef>
              <a:buClr>
                <a:schemeClr val="accent1"/>
              </a:buClr>
              <a:buFont typeface="Arial" pitchFamily="34" charset="0"/>
              <a:buChar char="•"/>
            </a:pPr>
            <a:r>
              <a:rPr lang="sv-SE" sz="2400" kern="0" dirty="0" smtClean="0">
                <a:latin typeface="Garamond" pitchFamily="18" charset="0"/>
              </a:rPr>
              <a:t>Bredda innovationsbegreppet enligt Oslomanualen</a:t>
            </a:r>
          </a:p>
          <a:p>
            <a:pPr marL="246063" marR="0" lvl="1" indent="-246063" algn="l" defTabSz="920750" rtl="0" eaLnBrk="1" fontAlgn="base" latinLnBrk="0" hangingPunct="1">
              <a:lnSpc>
                <a:spcPct val="100000"/>
              </a:lnSpc>
              <a:spcBef>
                <a:spcPct val="70000"/>
              </a:spcBef>
              <a:spcAft>
                <a:spcPct val="0"/>
              </a:spcAft>
              <a:buClr>
                <a:schemeClr val="accent1"/>
              </a:buClr>
              <a:buSzTx/>
              <a:buFont typeface="Arial" pitchFamily="34" charset="0"/>
              <a:buChar char="•"/>
              <a:tabLst/>
              <a:defRPr/>
            </a:pPr>
            <a:r>
              <a:rPr kumimoji="0" lang="sv-SE" sz="2400" b="0" i="0" u="none" strike="noStrike" kern="0" cap="none" spc="0" normalizeH="0" baseline="0" noProof="0" dirty="0" smtClean="0">
                <a:ln>
                  <a:noFill/>
                </a:ln>
                <a:solidFill>
                  <a:schemeClr val="tx1"/>
                </a:solidFill>
                <a:effectLst/>
                <a:uLnTx/>
                <a:uFillTx/>
                <a:latin typeface="Garamond" pitchFamily="18" charset="0"/>
                <a:ea typeface="+mn-ea"/>
                <a:cs typeface="+mn-cs"/>
              </a:rPr>
              <a:t>Öka medvetenhet;</a:t>
            </a:r>
            <a:r>
              <a:rPr kumimoji="0" lang="sv-SE" sz="2400" b="0" i="0" u="none" strike="noStrike" kern="0" cap="none" spc="0" normalizeH="0" noProof="0" dirty="0" smtClean="0">
                <a:ln>
                  <a:noFill/>
                </a:ln>
                <a:solidFill>
                  <a:schemeClr val="tx1"/>
                </a:solidFill>
                <a:effectLst/>
                <a:uLnTx/>
                <a:uFillTx/>
                <a:latin typeface="Garamond" pitchFamily="18" charset="0"/>
                <a:ea typeface="+mn-ea"/>
                <a:cs typeface="+mn-cs"/>
              </a:rPr>
              <a:t> TV4 Uppfinnarna, SKAPA, </a:t>
            </a:r>
          </a:p>
          <a:p>
            <a:pPr marL="246063" lvl="1" indent="-246063" defTabSz="920750">
              <a:spcBef>
                <a:spcPct val="70000"/>
              </a:spcBef>
              <a:buClr>
                <a:schemeClr val="accent1"/>
              </a:buClr>
              <a:buFont typeface="Arial" pitchFamily="34" charset="0"/>
              <a:buChar char="•"/>
            </a:pPr>
            <a:r>
              <a:rPr lang="sv-SE" sz="2400" kern="0" dirty="0" smtClean="0">
                <a:latin typeface="Garamond" pitchFamily="18" charset="0"/>
              </a:rPr>
              <a:t>Branschsatsningar; Almis nätverk för Vård och Omsorg</a:t>
            </a:r>
          </a:p>
          <a:p>
            <a:pPr marL="246063" lvl="1" indent="-246063" defTabSz="920750">
              <a:spcBef>
                <a:spcPct val="70000"/>
              </a:spcBef>
              <a:buClr>
                <a:schemeClr val="accent1"/>
              </a:buClr>
              <a:buFont typeface="Arial" pitchFamily="34" charset="0"/>
              <a:buChar char="•"/>
            </a:pPr>
            <a:r>
              <a:rPr lang="sv-SE" sz="2400" kern="0" dirty="0" smtClean="0">
                <a:latin typeface="Garamond" pitchFamily="18" charset="0"/>
              </a:rPr>
              <a:t>Genuskurs obligatorisk för rådgivare, Mikrofinansiering Unga innovatörer, utökat FSM för kvinnor, </a:t>
            </a:r>
            <a:r>
              <a:rPr lang="sv-SE" sz="2400" kern="0" dirty="0" err="1" smtClean="0">
                <a:latin typeface="Garamond" pitchFamily="18" charset="0"/>
              </a:rPr>
              <a:t>mentorringar</a:t>
            </a:r>
            <a:r>
              <a:rPr lang="sv-SE" sz="2400" kern="0" dirty="0" smtClean="0">
                <a:latin typeface="Garamond" pitchFamily="18" charset="0"/>
              </a:rPr>
              <a:t>, </a:t>
            </a:r>
            <a:r>
              <a:rPr lang="sv-SE" sz="2400" kern="0" baseline="0" dirty="0" err="1" smtClean="0">
                <a:latin typeface="Garamond" pitchFamily="18" charset="0"/>
              </a:rPr>
              <a:t>KKN-checkar</a:t>
            </a:r>
            <a:endParaRPr lang="sv-SE" sz="2400" kern="0" baseline="0" dirty="0" smtClean="0">
              <a:latin typeface="Garamond" pitchFamily="18" charset="0"/>
            </a:endParaRPr>
          </a:p>
          <a:p>
            <a:pPr marL="246063" lvl="1" indent="-246063" defTabSz="920750">
              <a:spcBef>
                <a:spcPct val="70000"/>
              </a:spcBef>
              <a:buClr>
                <a:schemeClr val="accent1"/>
              </a:buClr>
              <a:buFont typeface="Arial" pitchFamily="34" charset="0"/>
              <a:buChar char="•"/>
            </a:pPr>
            <a:r>
              <a:rPr lang="sv-SE" sz="2400" kern="0" dirty="0" smtClean="0">
                <a:latin typeface="Garamond" pitchFamily="18" charset="0"/>
              </a:rPr>
              <a:t>Minska risker för innovatören med en strukturerad process</a:t>
            </a:r>
          </a:p>
          <a:p>
            <a:pPr marL="246063" marR="0" lvl="1" indent="-246063" algn="l" defTabSz="920750" rtl="0" eaLnBrk="1" fontAlgn="base" latinLnBrk="0" hangingPunct="1">
              <a:lnSpc>
                <a:spcPct val="100000"/>
              </a:lnSpc>
              <a:spcBef>
                <a:spcPct val="70000"/>
              </a:spcBef>
              <a:spcAft>
                <a:spcPct val="0"/>
              </a:spcAft>
              <a:buClr>
                <a:schemeClr val="accent1"/>
              </a:buClr>
              <a:buSzTx/>
              <a:buFont typeface="Arial" pitchFamily="34" charset="0"/>
              <a:buChar char="•"/>
              <a:tabLst/>
              <a:defRPr/>
            </a:pPr>
            <a:endParaRPr kumimoji="0" lang="sv-SE" sz="2400" b="0" i="0" u="none" strike="noStrike" kern="0" cap="none" spc="0" normalizeH="0" baseline="0" noProof="0" dirty="0">
              <a:ln>
                <a:noFill/>
              </a:ln>
              <a:solidFill>
                <a:schemeClr val="tx1"/>
              </a:solidFill>
              <a:effectLst/>
              <a:uLnTx/>
              <a:uFillTx/>
              <a:latin typeface="Garamond" pitchFamily="18" charset="0"/>
              <a:ea typeface="+mn-ea"/>
              <a:cs typeface="+mn-cs"/>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fade">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3"/>
          <p:cNvSpPr>
            <a:spLocks noGrp="1" noChangeArrowheads="1"/>
          </p:cNvSpPr>
          <p:nvPr>
            <p:ph type="title"/>
          </p:nvPr>
        </p:nvSpPr>
        <p:spPr/>
        <p:txBody>
          <a:bodyPr/>
          <a:lstStyle/>
          <a:p>
            <a:r>
              <a:rPr lang="sv-SE" dirty="0" smtClean="0"/>
              <a:t>Almi Företagspartner AB</a:t>
            </a:r>
          </a:p>
        </p:txBody>
      </p:sp>
      <p:sp>
        <p:nvSpPr>
          <p:cNvPr id="5124" name="Rectangle 4"/>
          <p:cNvSpPr>
            <a:spLocks noGrp="1" noChangeArrowheads="1"/>
          </p:cNvSpPr>
          <p:nvPr>
            <p:ph type="body" idx="1"/>
          </p:nvPr>
        </p:nvSpPr>
        <p:spPr>
          <a:xfrm>
            <a:off x="350838" y="2022475"/>
            <a:ext cx="4751387" cy="3794125"/>
          </a:xfrm>
        </p:spPr>
        <p:txBody>
          <a:bodyPr/>
          <a:lstStyle/>
          <a:p>
            <a:r>
              <a:rPr lang="sv-SE" dirty="0" smtClean="0"/>
              <a:t>40 kontor över hela landet med 450 medarbetare.</a:t>
            </a:r>
          </a:p>
          <a:p>
            <a:r>
              <a:rPr lang="sv-SE" dirty="0" smtClean="0"/>
              <a:t>Moderbolag ägs av staten.</a:t>
            </a:r>
          </a:p>
          <a:p>
            <a:r>
              <a:rPr lang="sv-SE" dirty="0" smtClean="0"/>
              <a:t>16 regionala dotterbolag som ägs till 49% av regionala ägare.</a:t>
            </a:r>
          </a:p>
          <a:p>
            <a:r>
              <a:rPr lang="sv-SE" dirty="0" smtClean="0"/>
              <a:t>Riskapital genom Almi Invest med 7 regionala dotterbolag.</a:t>
            </a:r>
          </a:p>
          <a:p>
            <a:endParaRPr lang="sv-SE" dirty="0" smtClean="0"/>
          </a:p>
        </p:txBody>
      </p:sp>
      <p:pic>
        <p:nvPicPr>
          <p:cNvPr id="5125" name="Picture 7" descr="Karta"/>
          <p:cNvPicPr>
            <a:picLocks noChangeAspect="1" noChangeArrowheads="1"/>
          </p:cNvPicPr>
          <p:nvPr/>
        </p:nvPicPr>
        <p:blipFill>
          <a:blip r:embed="rId2" cstate="print"/>
          <a:srcRect/>
          <a:stretch>
            <a:fillRect/>
          </a:stretch>
        </p:blipFill>
        <p:spPr bwMode="auto">
          <a:xfrm>
            <a:off x="6143625" y="846138"/>
            <a:ext cx="2555875" cy="5564187"/>
          </a:xfrm>
          <a:prstGeom prst="rect">
            <a:avLst/>
          </a:prstGeom>
          <a:noFill/>
          <a:ln w="9525">
            <a:noFill/>
            <a:miter lim="800000"/>
            <a:headEnd/>
            <a:tailEnd/>
          </a:ln>
        </p:spPr>
      </p:pic>
    </p:spTree>
  </p:cSld>
  <p:clrMapOvr>
    <a:masterClrMapping/>
  </p:clrMapOvr>
  <p:transition spd="med">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Almis uppdrag</a:t>
            </a:r>
            <a:endParaRPr lang="sv-SE" dirty="0"/>
          </a:p>
        </p:txBody>
      </p:sp>
      <p:sp>
        <p:nvSpPr>
          <p:cNvPr id="4" name="Platshållare för bildnummer 3"/>
          <p:cNvSpPr>
            <a:spLocks noGrp="1"/>
          </p:cNvSpPr>
          <p:nvPr>
            <p:ph type="sldNum" sz="quarter" idx="10"/>
          </p:nvPr>
        </p:nvSpPr>
        <p:spPr/>
        <p:txBody>
          <a:bodyPr/>
          <a:lstStyle/>
          <a:p>
            <a:pPr>
              <a:defRPr/>
            </a:pPr>
            <a:fld id="{681227BF-F12C-4795-8839-F31049FC21D5}" type="slidenum">
              <a:rPr lang="sv-SE" smtClean="0"/>
              <a:pPr>
                <a:defRPr/>
              </a:pPr>
              <a:t>3</a:t>
            </a:fld>
            <a:endParaRPr lang="sv-SE" dirty="0"/>
          </a:p>
        </p:txBody>
      </p:sp>
      <p:sp>
        <p:nvSpPr>
          <p:cNvPr id="6" name="textruta 5"/>
          <p:cNvSpPr txBox="1"/>
          <p:nvPr/>
        </p:nvSpPr>
        <p:spPr>
          <a:xfrm>
            <a:off x="361740" y="2225483"/>
            <a:ext cx="5094514" cy="2677656"/>
          </a:xfrm>
          <a:prstGeom prst="rect">
            <a:avLst/>
          </a:prstGeom>
          <a:noFill/>
          <a:ln>
            <a:solidFill>
              <a:schemeClr val="accent1"/>
            </a:solidFill>
          </a:ln>
        </p:spPr>
        <p:txBody>
          <a:bodyPr wrap="square" rtlCol="0">
            <a:spAutoFit/>
          </a:bodyPr>
          <a:lstStyle/>
          <a:p>
            <a:r>
              <a:rPr lang="sv-SE" sz="1400" dirty="0"/>
              <a:t>Almis uppdrag är att främja utvecklingen av konkurrenskraftiga</a:t>
            </a:r>
          </a:p>
          <a:p>
            <a:r>
              <a:rPr lang="sv-SE" sz="1400" dirty="0"/>
              <a:t>små och medelstora företag och stimulera nyföretagandet i </a:t>
            </a:r>
            <a:r>
              <a:rPr lang="sv-SE" sz="1400" dirty="0" smtClean="0"/>
              <a:t>syfte att </a:t>
            </a:r>
            <a:r>
              <a:rPr lang="sv-SE" sz="1400" dirty="0"/>
              <a:t>skapa tillväxt och förnyelse i svenskt näringsliv.</a:t>
            </a:r>
          </a:p>
          <a:p>
            <a:endParaRPr lang="sv-SE" sz="1400" dirty="0" smtClean="0"/>
          </a:p>
          <a:p>
            <a:r>
              <a:rPr lang="sv-SE" sz="1400" dirty="0" smtClean="0"/>
              <a:t>Målet </a:t>
            </a:r>
            <a:r>
              <a:rPr lang="sv-SE" sz="1400" dirty="0"/>
              <a:t>är att fler innovativa idéer kommersialiseras </a:t>
            </a:r>
            <a:r>
              <a:rPr lang="sv-SE" sz="1400" dirty="0" smtClean="0"/>
              <a:t>framgångsrikt, att </a:t>
            </a:r>
            <a:r>
              <a:rPr lang="sv-SE" sz="1400" dirty="0"/>
              <a:t>fler livskraftiga företag startas och utvecklas </a:t>
            </a:r>
            <a:r>
              <a:rPr lang="sv-SE" sz="1400" dirty="0" smtClean="0"/>
              <a:t>samt att </a:t>
            </a:r>
            <a:r>
              <a:rPr lang="sv-SE" sz="1400" dirty="0"/>
              <a:t>fler företag ökar sin konkurrenskraft och tillväxt. </a:t>
            </a:r>
            <a:r>
              <a:rPr lang="sv-SE" sz="1400" dirty="0" smtClean="0"/>
              <a:t>Verksamhetsområdet täcker </a:t>
            </a:r>
            <a:r>
              <a:rPr lang="sv-SE" sz="1400" dirty="0"/>
              <a:t>hela processen från idé till lönsamt företag.</a:t>
            </a:r>
          </a:p>
          <a:p>
            <a:endParaRPr lang="sv-SE" sz="1400" dirty="0" smtClean="0"/>
          </a:p>
          <a:p>
            <a:r>
              <a:rPr lang="sv-SE" sz="1400" dirty="0" smtClean="0"/>
              <a:t>Almis </a:t>
            </a:r>
            <a:r>
              <a:rPr lang="sv-SE" sz="1400" dirty="0"/>
              <a:t>styrkor är den regionala närvaron, nätverket och </a:t>
            </a:r>
            <a:r>
              <a:rPr lang="sv-SE" sz="1400" dirty="0" smtClean="0"/>
              <a:t>kombinationen finansiering </a:t>
            </a:r>
            <a:r>
              <a:rPr lang="sv-SE" sz="1400" dirty="0"/>
              <a:t>och rådgivning.</a:t>
            </a:r>
            <a:endParaRPr lang="sv-SE" sz="1400" dirty="0" smtClean="0">
              <a:latin typeface="Garamond" pitchFamily="18" charset="0"/>
            </a:endParaRPr>
          </a:p>
        </p:txBody>
      </p:sp>
      <p:pic>
        <p:nvPicPr>
          <p:cNvPr id="1027" name="Picture 3"/>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0782" t="41144" r="10497" b="8565"/>
          <a:stretch/>
        </p:blipFill>
        <p:spPr bwMode="auto">
          <a:xfrm>
            <a:off x="5617028" y="2210639"/>
            <a:ext cx="3456633" cy="298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33314420"/>
      </p:ext>
    </p:extLst>
  </p:cSld>
  <p:clrMapOvr>
    <a:masterClrMapping/>
  </p:clrMapOvr>
  <p:transition spd="med">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AutoShape 50"/>
          <p:cNvSpPr>
            <a:spLocks noChangeArrowheads="1"/>
          </p:cNvSpPr>
          <p:nvPr/>
        </p:nvSpPr>
        <p:spPr bwMode="auto">
          <a:xfrm>
            <a:off x="561975" y="4038600"/>
            <a:ext cx="8502650" cy="2185988"/>
          </a:xfrm>
          <a:prstGeom prst="roundRect">
            <a:avLst>
              <a:gd name="adj" fmla="val 4319"/>
            </a:avLst>
          </a:prstGeom>
          <a:solidFill>
            <a:srgbClr val="E9DBDD"/>
          </a:solidFill>
          <a:ln w="9525">
            <a:noFill/>
            <a:round/>
            <a:headEnd/>
            <a:tailEnd/>
          </a:ln>
        </p:spPr>
        <p:txBody>
          <a:bodyPr wrap="none" anchor="ctr"/>
          <a:lstStyle/>
          <a:p>
            <a:pPr eaLnBrk="0" hangingPunct="0"/>
            <a:endParaRPr lang="sv-SE"/>
          </a:p>
        </p:txBody>
      </p:sp>
      <p:sp>
        <p:nvSpPr>
          <p:cNvPr id="9220" name="AutoShape 49"/>
          <p:cNvSpPr>
            <a:spLocks noChangeArrowheads="1"/>
          </p:cNvSpPr>
          <p:nvPr/>
        </p:nvSpPr>
        <p:spPr bwMode="auto">
          <a:xfrm>
            <a:off x="561975" y="1863725"/>
            <a:ext cx="8502650" cy="2198688"/>
          </a:xfrm>
          <a:prstGeom prst="roundRect">
            <a:avLst>
              <a:gd name="adj" fmla="val 4319"/>
            </a:avLst>
          </a:prstGeom>
          <a:solidFill>
            <a:srgbClr val="D6E5EA"/>
          </a:solidFill>
          <a:ln w="9525">
            <a:noFill/>
            <a:round/>
            <a:headEnd/>
            <a:tailEnd/>
          </a:ln>
        </p:spPr>
        <p:txBody>
          <a:bodyPr wrap="none" anchor="ctr"/>
          <a:lstStyle/>
          <a:p>
            <a:pPr algn="ctr" eaLnBrk="0" hangingPunct="0"/>
            <a:endParaRPr lang="sv-SE"/>
          </a:p>
        </p:txBody>
      </p:sp>
      <p:sp>
        <p:nvSpPr>
          <p:cNvPr id="9221" name="Rectangle 27"/>
          <p:cNvSpPr>
            <a:spLocks noGrp="1" noChangeArrowheads="1"/>
          </p:cNvSpPr>
          <p:nvPr>
            <p:ph type="title"/>
          </p:nvPr>
        </p:nvSpPr>
        <p:spPr/>
        <p:txBody>
          <a:bodyPr/>
          <a:lstStyle/>
          <a:p>
            <a:r>
              <a:rPr lang="sv-SE" dirty="0" smtClean="0"/>
              <a:t>Almis erbjudande</a:t>
            </a:r>
          </a:p>
        </p:txBody>
      </p:sp>
      <p:sp>
        <p:nvSpPr>
          <p:cNvPr id="9222" name="AutoShape 45"/>
          <p:cNvSpPr>
            <a:spLocks noChangeArrowheads="1"/>
          </p:cNvSpPr>
          <p:nvPr/>
        </p:nvSpPr>
        <p:spPr bwMode="auto">
          <a:xfrm rot="-5400000">
            <a:off x="-339725" y="4724400"/>
            <a:ext cx="2173288" cy="827088"/>
          </a:xfrm>
          <a:prstGeom prst="roundRect">
            <a:avLst>
              <a:gd name="adj" fmla="val 16667"/>
            </a:avLst>
          </a:prstGeom>
          <a:gradFill rotWithShape="1">
            <a:gsLst>
              <a:gs pos="0">
                <a:schemeClr val="accent2"/>
              </a:gs>
              <a:gs pos="100000">
                <a:srgbClr val="E9DBDD"/>
              </a:gs>
            </a:gsLst>
            <a:lin ang="5400000" scaled="1"/>
          </a:gradFill>
          <a:ln w="9525">
            <a:noFill/>
            <a:round/>
            <a:headEnd/>
            <a:tailEnd/>
          </a:ln>
        </p:spPr>
        <p:txBody>
          <a:bodyPr wrap="none"/>
          <a:lstStyle/>
          <a:p>
            <a:pPr algn="ctr" eaLnBrk="0" hangingPunct="0"/>
            <a:r>
              <a:rPr lang="sv-SE" sz="1600">
                <a:solidFill>
                  <a:schemeClr val="bg1"/>
                </a:solidFill>
              </a:rPr>
              <a:t>Rådgivning</a:t>
            </a:r>
          </a:p>
        </p:txBody>
      </p:sp>
      <p:sp>
        <p:nvSpPr>
          <p:cNvPr id="9223" name="AutoShape 44"/>
          <p:cNvSpPr>
            <a:spLocks noChangeArrowheads="1"/>
          </p:cNvSpPr>
          <p:nvPr/>
        </p:nvSpPr>
        <p:spPr bwMode="auto">
          <a:xfrm rot="-5400000">
            <a:off x="-345281" y="2543969"/>
            <a:ext cx="2184400" cy="827088"/>
          </a:xfrm>
          <a:prstGeom prst="roundRect">
            <a:avLst>
              <a:gd name="adj" fmla="val 16667"/>
            </a:avLst>
          </a:prstGeom>
          <a:gradFill rotWithShape="1">
            <a:gsLst>
              <a:gs pos="0">
                <a:schemeClr val="folHlink"/>
              </a:gs>
              <a:gs pos="100000">
                <a:srgbClr val="D6E5EA"/>
              </a:gs>
            </a:gsLst>
            <a:lin ang="5400000" scaled="1"/>
          </a:gradFill>
          <a:ln w="9525">
            <a:noFill/>
            <a:round/>
            <a:headEnd/>
            <a:tailEnd/>
          </a:ln>
        </p:spPr>
        <p:txBody>
          <a:bodyPr wrap="none"/>
          <a:lstStyle/>
          <a:p>
            <a:pPr algn="ctr" eaLnBrk="0" hangingPunct="0"/>
            <a:r>
              <a:rPr lang="sv-SE" sz="1600">
                <a:solidFill>
                  <a:schemeClr val="bg1"/>
                </a:solidFill>
              </a:rPr>
              <a:t>Finansiering</a:t>
            </a:r>
          </a:p>
        </p:txBody>
      </p:sp>
      <p:grpSp>
        <p:nvGrpSpPr>
          <p:cNvPr id="2" name="Group 51"/>
          <p:cNvGrpSpPr>
            <a:grpSpLocks/>
          </p:cNvGrpSpPr>
          <p:nvPr/>
        </p:nvGrpSpPr>
        <p:grpSpPr bwMode="auto">
          <a:xfrm>
            <a:off x="915988" y="2032000"/>
            <a:ext cx="7942262" cy="3943350"/>
            <a:chOff x="469" y="1280"/>
            <a:chExt cx="5111" cy="2484"/>
          </a:xfrm>
        </p:grpSpPr>
        <p:sp>
          <p:nvSpPr>
            <p:cNvPr id="9226" name="Line 38"/>
            <p:cNvSpPr>
              <a:spLocks noChangeShapeType="1"/>
            </p:cNvSpPr>
            <p:nvPr/>
          </p:nvSpPr>
          <p:spPr bwMode="auto">
            <a:xfrm>
              <a:off x="490" y="2871"/>
              <a:ext cx="4694" cy="0"/>
            </a:xfrm>
            <a:prstGeom prst="line">
              <a:avLst/>
            </a:prstGeom>
            <a:noFill/>
            <a:ln w="19050">
              <a:solidFill>
                <a:schemeClr val="accent2"/>
              </a:solidFill>
              <a:round/>
              <a:headEnd/>
              <a:tailEnd/>
            </a:ln>
          </p:spPr>
          <p:txBody>
            <a:bodyPr lIns="0" tIns="0" rIns="0" bIns="0">
              <a:spAutoFit/>
            </a:bodyPr>
            <a:lstStyle/>
            <a:p>
              <a:endParaRPr lang="sv-SE"/>
            </a:p>
          </p:txBody>
        </p:sp>
        <p:sp>
          <p:nvSpPr>
            <p:cNvPr id="9227" name="Line 39"/>
            <p:cNvSpPr>
              <a:spLocks noChangeShapeType="1"/>
            </p:cNvSpPr>
            <p:nvPr/>
          </p:nvSpPr>
          <p:spPr bwMode="auto">
            <a:xfrm>
              <a:off x="1926" y="3094"/>
              <a:ext cx="1456" cy="0"/>
            </a:xfrm>
            <a:prstGeom prst="line">
              <a:avLst/>
            </a:prstGeom>
            <a:noFill/>
            <a:ln w="19050">
              <a:solidFill>
                <a:schemeClr val="accent2"/>
              </a:solidFill>
              <a:round/>
              <a:headEnd/>
              <a:tailEnd/>
            </a:ln>
          </p:spPr>
          <p:txBody>
            <a:bodyPr lIns="0" tIns="0" rIns="0" bIns="0">
              <a:spAutoFit/>
            </a:bodyPr>
            <a:lstStyle/>
            <a:p>
              <a:endParaRPr lang="sv-SE"/>
            </a:p>
          </p:txBody>
        </p:sp>
        <p:sp>
          <p:nvSpPr>
            <p:cNvPr id="9228" name="Line 40"/>
            <p:cNvSpPr>
              <a:spLocks noChangeShapeType="1"/>
            </p:cNvSpPr>
            <p:nvPr/>
          </p:nvSpPr>
          <p:spPr bwMode="auto">
            <a:xfrm>
              <a:off x="1926" y="3317"/>
              <a:ext cx="1990" cy="0"/>
            </a:xfrm>
            <a:prstGeom prst="line">
              <a:avLst/>
            </a:prstGeom>
            <a:noFill/>
            <a:ln w="19050">
              <a:solidFill>
                <a:schemeClr val="accent2"/>
              </a:solidFill>
              <a:round/>
              <a:headEnd/>
              <a:tailEnd/>
            </a:ln>
          </p:spPr>
          <p:txBody>
            <a:bodyPr lIns="0" tIns="0" rIns="0" bIns="0">
              <a:spAutoFit/>
            </a:bodyPr>
            <a:lstStyle/>
            <a:p>
              <a:endParaRPr lang="sv-SE"/>
            </a:p>
          </p:txBody>
        </p:sp>
        <p:sp>
          <p:nvSpPr>
            <p:cNvPr id="9229" name="Line 41"/>
            <p:cNvSpPr>
              <a:spLocks noChangeShapeType="1"/>
            </p:cNvSpPr>
            <p:nvPr/>
          </p:nvSpPr>
          <p:spPr bwMode="auto">
            <a:xfrm>
              <a:off x="3339" y="3541"/>
              <a:ext cx="1859" cy="0"/>
            </a:xfrm>
            <a:prstGeom prst="line">
              <a:avLst/>
            </a:prstGeom>
            <a:noFill/>
            <a:ln w="19050">
              <a:solidFill>
                <a:schemeClr val="accent2"/>
              </a:solidFill>
              <a:round/>
              <a:headEnd/>
              <a:tailEnd/>
            </a:ln>
          </p:spPr>
          <p:txBody>
            <a:bodyPr lIns="0" tIns="0" rIns="0" bIns="0">
              <a:spAutoFit/>
            </a:bodyPr>
            <a:lstStyle/>
            <a:p>
              <a:endParaRPr lang="sv-SE"/>
            </a:p>
          </p:txBody>
        </p:sp>
        <p:sp>
          <p:nvSpPr>
            <p:cNvPr id="9230" name="Line 42"/>
            <p:cNvSpPr>
              <a:spLocks noChangeShapeType="1"/>
            </p:cNvSpPr>
            <p:nvPr/>
          </p:nvSpPr>
          <p:spPr bwMode="auto">
            <a:xfrm>
              <a:off x="4350" y="3764"/>
              <a:ext cx="1117" cy="0"/>
            </a:xfrm>
            <a:prstGeom prst="line">
              <a:avLst/>
            </a:prstGeom>
            <a:noFill/>
            <a:ln w="19050">
              <a:solidFill>
                <a:schemeClr val="accent2"/>
              </a:solidFill>
              <a:round/>
              <a:headEnd/>
              <a:tailEnd/>
            </a:ln>
          </p:spPr>
          <p:txBody>
            <a:bodyPr lIns="0" tIns="0" rIns="0" bIns="0">
              <a:spAutoFit/>
            </a:bodyPr>
            <a:lstStyle/>
            <a:p>
              <a:endParaRPr lang="sv-SE"/>
            </a:p>
          </p:txBody>
        </p:sp>
        <p:sp>
          <p:nvSpPr>
            <p:cNvPr id="9231" name="Line 37"/>
            <p:cNvSpPr>
              <a:spLocks noChangeShapeType="1"/>
            </p:cNvSpPr>
            <p:nvPr/>
          </p:nvSpPr>
          <p:spPr bwMode="auto">
            <a:xfrm>
              <a:off x="2492" y="2189"/>
              <a:ext cx="2954" cy="0"/>
            </a:xfrm>
            <a:prstGeom prst="line">
              <a:avLst/>
            </a:prstGeom>
            <a:noFill/>
            <a:ln w="19050">
              <a:solidFill>
                <a:schemeClr val="folHlink"/>
              </a:solidFill>
              <a:round/>
              <a:headEnd/>
              <a:tailEnd type="triangle" w="med" len="med"/>
            </a:ln>
          </p:spPr>
          <p:txBody>
            <a:bodyPr lIns="0" tIns="0" rIns="0" bIns="0"/>
            <a:lstStyle/>
            <a:p>
              <a:endParaRPr lang="sv-SE"/>
            </a:p>
          </p:txBody>
        </p:sp>
        <p:sp>
          <p:nvSpPr>
            <p:cNvPr id="9232" name="Line 34"/>
            <p:cNvSpPr>
              <a:spLocks noChangeShapeType="1"/>
            </p:cNvSpPr>
            <p:nvPr/>
          </p:nvSpPr>
          <p:spPr bwMode="auto">
            <a:xfrm>
              <a:off x="961" y="1605"/>
              <a:ext cx="1725" cy="0"/>
            </a:xfrm>
            <a:prstGeom prst="line">
              <a:avLst/>
            </a:prstGeom>
            <a:noFill/>
            <a:ln w="19050">
              <a:solidFill>
                <a:schemeClr val="folHlink"/>
              </a:solidFill>
              <a:round/>
              <a:headEnd/>
              <a:tailEnd/>
            </a:ln>
          </p:spPr>
          <p:txBody>
            <a:bodyPr lIns="0" tIns="0" rIns="0" bIns="0"/>
            <a:lstStyle/>
            <a:p>
              <a:endParaRPr lang="sv-SE"/>
            </a:p>
          </p:txBody>
        </p:sp>
        <p:sp>
          <p:nvSpPr>
            <p:cNvPr id="9233" name="Line 33"/>
            <p:cNvSpPr>
              <a:spLocks noChangeShapeType="1"/>
            </p:cNvSpPr>
            <p:nvPr/>
          </p:nvSpPr>
          <p:spPr bwMode="auto">
            <a:xfrm>
              <a:off x="490" y="1411"/>
              <a:ext cx="1106" cy="0"/>
            </a:xfrm>
            <a:prstGeom prst="line">
              <a:avLst/>
            </a:prstGeom>
            <a:noFill/>
            <a:ln w="19050">
              <a:solidFill>
                <a:schemeClr val="folHlink"/>
              </a:solidFill>
              <a:round/>
              <a:headEnd/>
              <a:tailEnd/>
            </a:ln>
          </p:spPr>
          <p:txBody>
            <a:bodyPr lIns="0" tIns="0" rIns="0" bIns="0"/>
            <a:lstStyle/>
            <a:p>
              <a:endParaRPr lang="sv-SE"/>
            </a:p>
          </p:txBody>
        </p:sp>
        <p:sp>
          <p:nvSpPr>
            <p:cNvPr id="651296" name="AutoShape 32"/>
            <p:cNvSpPr>
              <a:spLocks noChangeArrowheads="1"/>
            </p:cNvSpPr>
            <p:nvPr/>
          </p:nvSpPr>
          <p:spPr bwMode="auto">
            <a:xfrm>
              <a:off x="469" y="2367"/>
              <a:ext cx="5111" cy="370"/>
            </a:xfrm>
            <a:prstGeom prst="rightArrow">
              <a:avLst>
                <a:gd name="adj1" fmla="val 46991"/>
                <a:gd name="adj2" fmla="val 115880"/>
              </a:avLst>
            </a:prstGeom>
            <a:gradFill rotWithShape="1">
              <a:gsLst>
                <a:gs pos="0">
                  <a:schemeClr val="accent1">
                    <a:gamma/>
                    <a:tint val="3137"/>
                    <a:invGamma/>
                  </a:schemeClr>
                </a:gs>
                <a:gs pos="100000">
                  <a:schemeClr val="accent1"/>
                </a:gs>
              </a:gsLst>
              <a:lin ang="0" scaled="1"/>
            </a:gradFill>
            <a:ln w="9525">
              <a:solidFill>
                <a:schemeClr val="accent1"/>
              </a:solidFill>
              <a:miter lim="800000"/>
              <a:headEnd/>
              <a:tailEnd/>
            </a:ln>
            <a:effectLst/>
          </p:spPr>
          <p:txBody>
            <a:bodyPr anchor="ctr"/>
            <a:lstStyle/>
            <a:p>
              <a:pPr eaLnBrk="0" hangingPunct="0">
                <a:defRPr/>
              </a:pPr>
              <a:endParaRPr lang="sv-SE"/>
            </a:p>
          </p:txBody>
        </p:sp>
        <p:sp>
          <p:nvSpPr>
            <p:cNvPr id="9235" name="Text Box 5"/>
            <p:cNvSpPr txBox="1">
              <a:spLocks noChangeArrowheads="1"/>
            </p:cNvSpPr>
            <p:nvPr/>
          </p:nvSpPr>
          <p:spPr bwMode="auto">
            <a:xfrm>
              <a:off x="3808" y="2463"/>
              <a:ext cx="1566" cy="178"/>
            </a:xfrm>
            <a:prstGeom prst="rect">
              <a:avLst/>
            </a:prstGeom>
            <a:noFill/>
            <a:ln w="9525">
              <a:noFill/>
              <a:miter lim="800000"/>
              <a:headEnd/>
              <a:tailEnd/>
            </a:ln>
          </p:spPr>
          <p:txBody>
            <a:bodyPr lIns="94019" tIns="47009" rIns="94019" bIns="47009" anchor="ctr"/>
            <a:lstStyle/>
            <a:p>
              <a:pPr algn="r" defTabSz="939800">
                <a:spcBef>
                  <a:spcPct val="50000"/>
                </a:spcBef>
              </a:pPr>
              <a:r>
                <a:rPr lang="sv-SE" sz="1400" b="1" dirty="0" smtClean="0">
                  <a:solidFill>
                    <a:schemeClr val="bg1"/>
                  </a:solidFill>
                  <a:latin typeface="Arial Narrow" pitchFamily="34" charset="0"/>
                </a:rPr>
                <a:t>FRAMGÅNGSRIKA </a:t>
              </a:r>
              <a:r>
                <a:rPr lang="sv-SE" sz="1400" b="1" dirty="0">
                  <a:solidFill>
                    <a:schemeClr val="bg1"/>
                  </a:solidFill>
                  <a:latin typeface="Arial Narrow" pitchFamily="34" charset="0"/>
                </a:rPr>
                <a:t>FÖRETAG</a:t>
              </a:r>
            </a:p>
          </p:txBody>
        </p:sp>
        <p:sp>
          <p:nvSpPr>
            <p:cNvPr id="9236" name="Text Box 8"/>
            <p:cNvSpPr txBox="1">
              <a:spLocks noChangeArrowheads="1"/>
            </p:cNvSpPr>
            <p:nvPr/>
          </p:nvSpPr>
          <p:spPr bwMode="auto">
            <a:xfrm>
              <a:off x="2492" y="1863"/>
              <a:ext cx="1013" cy="134"/>
            </a:xfrm>
            <a:prstGeom prst="rect">
              <a:avLst/>
            </a:prstGeom>
            <a:noFill/>
            <a:ln w="9525">
              <a:noFill/>
              <a:miter lim="800000"/>
              <a:headEnd/>
              <a:tailEnd/>
            </a:ln>
          </p:spPr>
          <p:txBody>
            <a:bodyPr lIns="0" tIns="0" rIns="0" bIns="0">
              <a:spAutoFit/>
            </a:bodyPr>
            <a:lstStyle/>
            <a:p>
              <a:pPr defTabSz="939800">
                <a:spcBef>
                  <a:spcPct val="50000"/>
                </a:spcBef>
              </a:pPr>
              <a:r>
                <a:rPr lang="sv-SE" sz="1400" b="1">
                  <a:latin typeface="Arial Narrow" pitchFamily="34" charset="0"/>
                </a:rPr>
                <a:t>Riskkapital</a:t>
              </a:r>
            </a:p>
          </p:txBody>
        </p:sp>
        <p:sp>
          <p:nvSpPr>
            <p:cNvPr id="9237" name="Text Box 18"/>
            <p:cNvSpPr txBox="1">
              <a:spLocks noChangeArrowheads="1"/>
            </p:cNvSpPr>
            <p:nvPr/>
          </p:nvSpPr>
          <p:spPr bwMode="auto">
            <a:xfrm>
              <a:off x="961" y="1474"/>
              <a:ext cx="1190" cy="136"/>
            </a:xfrm>
            <a:prstGeom prst="rect">
              <a:avLst/>
            </a:prstGeom>
            <a:noFill/>
            <a:ln w="9525">
              <a:noFill/>
              <a:miter lim="800000"/>
              <a:headEnd/>
              <a:tailEnd/>
            </a:ln>
          </p:spPr>
          <p:txBody>
            <a:bodyPr lIns="0" tIns="0" rIns="0" bIns="0">
              <a:spAutoFit/>
            </a:bodyPr>
            <a:lstStyle/>
            <a:p>
              <a:pPr defTabSz="939800">
                <a:spcBef>
                  <a:spcPct val="50000"/>
                </a:spcBef>
              </a:pPr>
              <a:r>
                <a:rPr lang="sv-SE" sz="1400" b="1">
                  <a:latin typeface="Arial Narrow" pitchFamily="34" charset="0"/>
                </a:rPr>
                <a:t>Mikrolån</a:t>
              </a:r>
            </a:p>
          </p:txBody>
        </p:sp>
        <p:sp>
          <p:nvSpPr>
            <p:cNvPr id="9238" name="Text Box 19"/>
            <p:cNvSpPr txBox="1">
              <a:spLocks noChangeArrowheads="1"/>
            </p:cNvSpPr>
            <p:nvPr/>
          </p:nvSpPr>
          <p:spPr bwMode="auto">
            <a:xfrm>
              <a:off x="2492" y="2057"/>
              <a:ext cx="1013" cy="134"/>
            </a:xfrm>
            <a:prstGeom prst="rect">
              <a:avLst/>
            </a:prstGeom>
            <a:noFill/>
            <a:ln w="9525">
              <a:noFill/>
              <a:miter lim="800000"/>
              <a:headEnd/>
              <a:tailEnd/>
            </a:ln>
          </p:spPr>
          <p:txBody>
            <a:bodyPr lIns="0" tIns="0" rIns="0" bIns="0">
              <a:spAutoFit/>
            </a:bodyPr>
            <a:lstStyle/>
            <a:p>
              <a:pPr defTabSz="939800">
                <a:spcBef>
                  <a:spcPct val="50000"/>
                </a:spcBef>
              </a:pPr>
              <a:r>
                <a:rPr lang="sv-SE" sz="1400" b="1">
                  <a:latin typeface="Arial Narrow" pitchFamily="34" charset="0"/>
                </a:rPr>
                <a:t>Exportlån</a:t>
              </a:r>
            </a:p>
          </p:txBody>
        </p:sp>
        <p:sp>
          <p:nvSpPr>
            <p:cNvPr id="9239" name="Text Box 20"/>
            <p:cNvSpPr txBox="1">
              <a:spLocks noChangeArrowheads="1"/>
            </p:cNvSpPr>
            <p:nvPr/>
          </p:nvSpPr>
          <p:spPr bwMode="auto">
            <a:xfrm>
              <a:off x="1905" y="1668"/>
              <a:ext cx="1013" cy="134"/>
            </a:xfrm>
            <a:prstGeom prst="rect">
              <a:avLst/>
            </a:prstGeom>
            <a:noFill/>
            <a:ln w="9525">
              <a:noFill/>
              <a:miter lim="800000"/>
              <a:headEnd/>
              <a:tailEnd/>
            </a:ln>
          </p:spPr>
          <p:txBody>
            <a:bodyPr lIns="0" tIns="0" rIns="0" bIns="0">
              <a:spAutoFit/>
            </a:bodyPr>
            <a:lstStyle/>
            <a:p>
              <a:pPr defTabSz="939800">
                <a:spcBef>
                  <a:spcPct val="50000"/>
                </a:spcBef>
              </a:pPr>
              <a:r>
                <a:rPr lang="sv-SE" sz="1400" b="1">
                  <a:latin typeface="Arial Narrow" pitchFamily="34" charset="0"/>
                </a:rPr>
                <a:t>Företagslån</a:t>
              </a:r>
            </a:p>
          </p:txBody>
        </p:sp>
        <p:sp>
          <p:nvSpPr>
            <p:cNvPr id="9240" name="Text Box 21"/>
            <p:cNvSpPr txBox="1">
              <a:spLocks noChangeArrowheads="1"/>
            </p:cNvSpPr>
            <p:nvPr/>
          </p:nvSpPr>
          <p:spPr bwMode="auto">
            <a:xfrm>
              <a:off x="490" y="1280"/>
              <a:ext cx="997" cy="136"/>
            </a:xfrm>
            <a:prstGeom prst="rect">
              <a:avLst/>
            </a:prstGeom>
            <a:noFill/>
            <a:ln w="9525">
              <a:noFill/>
              <a:miter lim="800000"/>
              <a:headEnd/>
              <a:tailEnd/>
            </a:ln>
          </p:spPr>
          <p:txBody>
            <a:bodyPr lIns="0" tIns="0" rIns="0" bIns="0">
              <a:spAutoFit/>
            </a:bodyPr>
            <a:lstStyle/>
            <a:p>
              <a:pPr defTabSz="939800">
                <a:spcBef>
                  <a:spcPct val="50000"/>
                </a:spcBef>
              </a:pPr>
              <a:r>
                <a:rPr lang="sv-SE" sz="1400" b="1">
                  <a:latin typeface="Arial Narrow" pitchFamily="34" charset="0"/>
                </a:rPr>
                <a:t>Innovationslån</a:t>
              </a:r>
            </a:p>
          </p:txBody>
        </p:sp>
        <p:sp>
          <p:nvSpPr>
            <p:cNvPr id="9241" name="Text Box 22"/>
            <p:cNvSpPr txBox="1">
              <a:spLocks noChangeArrowheads="1"/>
            </p:cNvSpPr>
            <p:nvPr/>
          </p:nvSpPr>
          <p:spPr bwMode="auto">
            <a:xfrm>
              <a:off x="1926" y="3180"/>
              <a:ext cx="1013" cy="134"/>
            </a:xfrm>
            <a:prstGeom prst="rect">
              <a:avLst/>
            </a:prstGeom>
            <a:noFill/>
            <a:ln w="9525">
              <a:noFill/>
              <a:miter lim="800000"/>
              <a:headEnd/>
              <a:tailEnd/>
            </a:ln>
          </p:spPr>
          <p:txBody>
            <a:bodyPr lIns="0" tIns="0" rIns="0" bIns="0">
              <a:spAutoFit/>
            </a:bodyPr>
            <a:lstStyle/>
            <a:p>
              <a:pPr defTabSz="939800">
                <a:spcBef>
                  <a:spcPct val="50000"/>
                </a:spcBef>
              </a:pPr>
              <a:r>
                <a:rPr lang="sv-SE" sz="1400" b="1">
                  <a:latin typeface="Arial Narrow" pitchFamily="34" charset="0"/>
                </a:rPr>
                <a:t>Mentor</a:t>
              </a:r>
            </a:p>
          </p:txBody>
        </p:sp>
        <p:sp>
          <p:nvSpPr>
            <p:cNvPr id="9242" name="Text Box 23"/>
            <p:cNvSpPr txBox="1">
              <a:spLocks noChangeArrowheads="1"/>
            </p:cNvSpPr>
            <p:nvPr/>
          </p:nvSpPr>
          <p:spPr bwMode="auto">
            <a:xfrm>
              <a:off x="490" y="2735"/>
              <a:ext cx="2000" cy="134"/>
            </a:xfrm>
            <a:prstGeom prst="rect">
              <a:avLst/>
            </a:prstGeom>
            <a:noFill/>
            <a:ln w="9525">
              <a:noFill/>
              <a:miter lim="800000"/>
              <a:headEnd/>
              <a:tailEnd/>
            </a:ln>
          </p:spPr>
          <p:txBody>
            <a:bodyPr lIns="0" tIns="0" rIns="0" bIns="0">
              <a:spAutoFit/>
            </a:bodyPr>
            <a:lstStyle/>
            <a:p>
              <a:pPr defTabSz="939800">
                <a:spcBef>
                  <a:spcPct val="50000"/>
                </a:spcBef>
              </a:pPr>
              <a:r>
                <a:rPr lang="sv-SE" sz="1400" b="1">
                  <a:latin typeface="Arial Narrow" pitchFamily="34" charset="0"/>
                </a:rPr>
                <a:t>Innovation och produktutveckling</a:t>
              </a:r>
            </a:p>
          </p:txBody>
        </p:sp>
        <p:sp>
          <p:nvSpPr>
            <p:cNvPr id="9243" name="Text Box 24"/>
            <p:cNvSpPr txBox="1">
              <a:spLocks noChangeArrowheads="1"/>
            </p:cNvSpPr>
            <p:nvPr/>
          </p:nvSpPr>
          <p:spPr bwMode="auto">
            <a:xfrm>
              <a:off x="3339" y="3404"/>
              <a:ext cx="1797" cy="134"/>
            </a:xfrm>
            <a:prstGeom prst="rect">
              <a:avLst/>
            </a:prstGeom>
            <a:noFill/>
            <a:ln w="9525">
              <a:noFill/>
              <a:miter lim="800000"/>
              <a:headEnd/>
              <a:tailEnd/>
            </a:ln>
          </p:spPr>
          <p:txBody>
            <a:bodyPr lIns="0" tIns="0" rIns="0" bIns="0">
              <a:spAutoFit/>
            </a:bodyPr>
            <a:lstStyle/>
            <a:p>
              <a:pPr defTabSz="939800">
                <a:spcBef>
                  <a:spcPct val="50000"/>
                </a:spcBef>
              </a:pPr>
              <a:r>
                <a:rPr lang="sv-SE" sz="1400" b="1">
                  <a:latin typeface="Arial Narrow" pitchFamily="34" charset="0"/>
                </a:rPr>
                <a:t>Rådgivning till befintliga företag</a:t>
              </a:r>
            </a:p>
          </p:txBody>
        </p:sp>
        <p:sp>
          <p:nvSpPr>
            <p:cNvPr id="9244" name="Text Box 25"/>
            <p:cNvSpPr txBox="1">
              <a:spLocks noChangeArrowheads="1"/>
            </p:cNvSpPr>
            <p:nvPr/>
          </p:nvSpPr>
          <p:spPr bwMode="auto">
            <a:xfrm>
              <a:off x="1926" y="2957"/>
              <a:ext cx="974" cy="134"/>
            </a:xfrm>
            <a:prstGeom prst="rect">
              <a:avLst/>
            </a:prstGeom>
            <a:noFill/>
            <a:ln w="9525">
              <a:noFill/>
              <a:miter lim="800000"/>
              <a:headEnd/>
              <a:tailEnd/>
            </a:ln>
          </p:spPr>
          <p:txBody>
            <a:bodyPr lIns="0" tIns="0" rIns="0" bIns="0">
              <a:spAutoFit/>
            </a:bodyPr>
            <a:lstStyle/>
            <a:p>
              <a:pPr defTabSz="939800">
                <a:spcBef>
                  <a:spcPct val="50000"/>
                </a:spcBef>
              </a:pPr>
              <a:r>
                <a:rPr lang="sv-SE" sz="1400" b="1">
                  <a:latin typeface="Arial Narrow" pitchFamily="34" charset="0"/>
                </a:rPr>
                <a:t>Nyföretagande</a:t>
              </a:r>
            </a:p>
          </p:txBody>
        </p:sp>
        <p:sp>
          <p:nvSpPr>
            <p:cNvPr id="9245" name="Text Box 26"/>
            <p:cNvSpPr txBox="1">
              <a:spLocks noChangeArrowheads="1"/>
            </p:cNvSpPr>
            <p:nvPr/>
          </p:nvSpPr>
          <p:spPr bwMode="auto">
            <a:xfrm>
              <a:off x="4350" y="3627"/>
              <a:ext cx="787" cy="134"/>
            </a:xfrm>
            <a:prstGeom prst="rect">
              <a:avLst/>
            </a:prstGeom>
            <a:noFill/>
            <a:ln w="9525">
              <a:noFill/>
              <a:miter lim="800000"/>
              <a:headEnd/>
              <a:tailEnd/>
            </a:ln>
          </p:spPr>
          <p:txBody>
            <a:bodyPr lIns="0" tIns="0" rIns="0" bIns="0">
              <a:spAutoFit/>
            </a:bodyPr>
            <a:lstStyle/>
            <a:p>
              <a:pPr defTabSz="939800">
                <a:spcBef>
                  <a:spcPct val="50000"/>
                </a:spcBef>
              </a:pPr>
              <a:r>
                <a:rPr lang="sv-SE" sz="1400" b="1">
                  <a:latin typeface="Arial Narrow" pitchFamily="34" charset="0"/>
                </a:rPr>
                <a:t>Ägarskifte</a:t>
              </a:r>
            </a:p>
          </p:txBody>
        </p:sp>
        <p:sp>
          <p:nvSpPr>
            <p:cNvPr id="9246" name="Line 35"/>
            <p:cNvSpPr>
              <a:spLocks noChangeShapeType="1"/>
            </p:cNvSpPr>
            <p:nvPr/>
          </p:nvSpPr>
          <p:spPr bwMode="auto">
            <a:xfrm>
              <a:off x="1905" y="1799"/>
              <a:ext cx="3541" cy="0"/>
            </a:xfrm>
            <a:prstGeom prst="line">
              <a:avLst/>
            </a:prstGeom>
            <a:noFill/>
            <a:ln w="19050">
              <a:solidFill>
                <a:schemeClr val="folHlink"/>
              </a:solidFill>
              <a:round/>
              <a:headEnd/>
              <a:tailEnd type="triangle" w="med" len="med"/>
            </a:ln>
          </p:spPr>
          <p:txBody>
            <a:bodyPr lIns="0" tIns="0" rIns="0" bIns="0"/>
            <a:lstStyle/>
            <a:p>
              <a:endParaRPr lang="sv-SE"/>
            </a:p>
          </p:txBody>
        </p:sp>
        <p:sp>
          <p:nvSpPr>
            <p:cNvPr id="9247" name="Line 36"/>
            <p:cNvSpPr>
              <a:spLocks noChangeShapeType="1"/>
            </p:cNvSpPr>
            <p:nvPr/>
          </p:nvSpPr>
          <p:spPr bwMode="auto">
            <a:xfrm>
              <a:off x="2492" y="1993"/>
              <a:ext cx="2954" cy="0"/>
            </a:xfrm>
            <a:prstGeom prst="line">
              <a:avLst/>
            </a:prstGeom>
            <a:noFill/>
            <a:ln w="19050">
              <a:solidFill>
                <a:schemeClr val="folHlink"/>
              </a:solidFill>
              <a:round/>
              <a:headEnd/>
              <a:tailEnd type="triangle" w="med" len="med"/>
            </a:ln>
          </p:spPr>
          <p:txBody>
            <a:bodyPr lIns="0" tIns="0" rIns="0" bIns="0"/>
            <a:lstStyle/>
            <a:p>
              <a:endParaRPr lang="sv-SE"/>
            </a:p>
          </p:txBody>
        </p:sp>
      </p:grpSp>
      <p:sp>
        <p:nvSpPr>
          <p:cNvPr id="9225" name="Text Box 3"/>
          <p:cNvSpPr txBox="1">
            <a:spLocks noChangeArrowheads="1"/>
          </p:cNvSpPr>
          <p:nvPr/>
        </p:nvSpPr>
        <p:spPr bwMode="auto">
          <a:xfrm>
            <a:off x="895350" y="3910013"/>
            <a:ext cx="987425" cy="282575"/>
          </a:xfrm>
          <a:prstGeom prst="rect">
            <a:avLst/>
          </a:prstGeom>
          <a:noFill/>
          <a:ln w="9525">
            <a:noFill/>
            <a:miter lim="800000"/>
            <a:headEnd/>
            <a:tailEnd/>
          </a:ln>
        </p:spPr>
        <p:txBody>
          <a:bodyPr lIns="94019" tIns="47009" rIns="94019" bIns="47009" anchor="ctr"/>
          <a:lstStyle/>
          <a:p>
            <a:pPr defTabSz="939800">
              <a:spcBef>
                <a:spcPct val="50000"/>
              </a:spcBef>
            </a:pPr>
            <a:r>
              <a:rPr lang="sv-SE" sz="1400" b="1">
                <a:latin typeface="Arial Narrow" pitchFamily="34" charset="0"/>
              </a:rPr>
              <a:t>IDÉ</a:t>
            </a:r>
          </a:p>
        </p:txBody>
      </p:sp>
    </p:spTree>
  </p:cSld>
  <p:clrMapOvr>
    <a:masterClrMapping/>
  </p:clrMapOvr>
  <p:transition spd="med">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Många pratar om innovation – vad menar man?</a:t>
            </a:r>
            <a:endParaRPr lang="sv-SE" dirty="0"/>
          </a:p>
        </p:txBody>
      </p:sp>
      <p:sp>
        <p:nvSpPr>
          <p:cNvPr id="3" name="Platshållare för innehåll 2"/>
          <p:cNvSpPr>
            <a:spLocks noGrp="1"/>
          </p:cNvSpPr>
          <p:nvPr>
            <p:ph idx="1"/>
          </p:nvPr>
        </p:nvSpPr>
        <p:spPr>
          <a:xfrm>
            <a:off x="333375" y="1681163"/>
            <a:ext cx="8705850" cy="3767137"/>
          </a:xfrm>
        </p:spPr>
        <p:txBody>
          <a:bodyPr/>
          <a:lstStyle/>
          <a:p>
            <a:r>
              <a:rPr lang="sv-SE" dirty="0" smtClean="0"/>
              <a:t>Samhällsperspektiv, tex Nationella Innovationsstrategin: </a:t>
            </a:r>
          </a:p>
          <a:p>
            <a:pPr lvl="1"/>
            <a:r>
              <a:rPr lang="sv-SE" dirty="0"/>
              <a:t>globala </a:t>
            </a:r>
            <a:r>
              <a:rPr lang="sv-SE" dirty="0" smtClean="0"/>
              <a:t>samhällsutmaningar, såsom miljöfrågor</a:t>
            </a:r>
          </a:p>
          <a:p>
            <a:pPr lvl="1"/>
            <a:r>
              <a:rPr lang="sv-SE" dirty="0"/>
              <a:t>samhällstjänster med ökad kvalitet och effektivitet</a:t>
            </a:r>
          </a:p>
          <a:p>
            <a:pPr lvl="1"/>
            <a:r>
              <a:rPr lang="sv-SE" dirty="0" smtClean="0"/>
              <a:t>jobb </a:t>
            </a:r>
            <a:r>
              <a:rPr lang="sv-SE" dirty="0"/>
              <a:t>och konkurrenskraft i en global </a:t>
            </a:r>
            <a:r>
              <a:rPr lang="sv-SE" dirty="0" smtClean="0"/>
              <a:t>kunskapsekonomi</a:t>
            </a:r>
          </a:p>
          <a:p>
            <a:pPr marL="246063" lvl="1" indent="-246063">
              <a:spcBef>
                <a:spcPct val="70000"/>
              </a:spcBef>
            </a:pPr>
            <a:r>
              <a:rPr lang="sv-SE" sz="2400" dirty="0" smtClean="0">
                <a:ea typeface="+mn-ea"/>
                <a:cs typeface="+mn-cs"/>
              </a:rPr>
              <a:t>Brett företagsperspektiv -  ökad konkurrenskraft i företag</a:t>
            </a:r>
          </a:p>
          <a:p>
            <a:pPr lvl="1"/>
            <a:r>
              <a:rPr lang="sv-SE" dirty="0"/>
              <a:t>fokus på att det förbättrar något för kunden o/e </a:t>
            </a:r>
            <a:r>
              <a:rPr lang="sv-SE" dirty="0" smtClean="0"/>
              <a:t>företaget</a:t>
            </a:r>
          </a:p>
          <a:p>
            <a:pPr lvl="1"/>
            <a:r>
              <a:rPr lang="sv-SE" dirty="0" smtClean="0"/>
              <a:t>höjning av innovationsgraden i företaget som helhet</a:t>
            </a:r>
            <a:endParaRPr lang="sv-SE" dirty="0"/>
          </a:p>
          <a:p>
            <a:pPr lvl="1"/>
            <a:r>
              <a:rPr lang="sv-SE" dirty="0"/>
              <a:t>innovativa affärsmodeller, </a:t>
            </a:r>
            <a:r>
              <a:rPr lang="sv-SE" dirty="0" smtClean="0"/>
              <a:t>strategier, ledarskap, kultur</a:t>
            </a:r>
            <a:r>
              <a:rPr lang="sv-SE" dirty="0"/>
              <a:t>…</a:t>
            </a:r>
          </a:p>
          <a:p>
            <a:pPr lvl="1"/>
            <a:r>
              <a:rPr lang="sv-SE" dirty="0"/>
              <a:t>påminner om begreppet verksamhetsutveckling</a:t>
            </a:r>
          </a:p>
          <a:p>
            <a:pPr marL="246063" lvl="1" indent="-246063">
              <a:spcBef>
                <a:spcPct val="70000"/>
              </a:spcBef>
            </a:pPr>
            <a:endParaRPr lang="sv-SE" sz="2400" dirty="0">
              <a:ea typeface="+mn-ea"/>
              <a:cs typeface="+mn-cs"/>
            </a:endParaRPr>
          </a:p>
        </p:txBody>
      </p:sp>
      <p:sp>
        <p:nvSpPr>
          <p:cNvPr id="4" name="Platshållare för bildnummer 3"/>
          <p:cNvSpPr>
            <a:spLocks noGrp="1"/>
          </p:cNvSpPr>
          <p:nvPr>
            <p:ph type="sldNum" sz="quarter" idx="10"/>
          </p:nvPr>
        </p:nvSpPr>
        <p:spPr/>
        <p:txBody>
          <a:bodyPr/>
          <a:lstStyle/>
          <a:p>
            <a:pPr>
              <a:defRPr/>
            </a:pPr>
            <a:fld id="{681227BF-F12C-4795-8839-F31049FC21D5}" type="slidenum">
              <a:rPr lang="sv-SE" smtClean="0"/>
              <a:pPr>
                <a:defRPr/>
              </a:pPr>
              <a:t>5</a:t>
            </a:fld>
            <a:endParaRPr lang="sv-SE" dirty="0"/>
          </a:p>
        </p:txBody>
      </p:sp>
      <p:sp>
        <p:nvSpPr>
          <p:cNvPr id="6" name="Rektangel 5"/>
          <p:cNvSpPr/>
          <p:nvPr/>
        </p:nvSpPr>
        <p:spPr>
          <a:xfrm>
            <a:off x="1935012" y="5757754"/>
            <a:ext cx="4540795" cy="497252"/>
          </a:xfrm>
          <a:prstGeom prst="rect">
            <a:avLst/>
          </a:prstGeom>
        </p:spPr>
        <p:txBody>
          <a:bodyPr wrap="none">
            <a:spAutoFit/>
          </a:bodyPr>
          <a:lstStyle/>
          <a:p>
            <a:pPr>
              <a:lnSpc>
                <a:spcPct val="115000"/>
              </a:lnSpc>
              <a:spcAft>
                <a:spcPts val="1000"/>
              </a:spcAft>
            </a:pPr>
            <a:r>
              <a:rPr lang="sv-SE" sz="2400" i="1" dirty="0">
                <a:latin typeface="Garamond"/>
                <a:ea typeface="Garamond"/>
                <a:cs typeface="Times New Roman"/>
              </a:rPr>
              <a:t>Något </a:t>
            </a:r>
            <a:r>
              <a:rPr lang="sv-SE" sz="2400" i="1" dirty="0" smtClean="0">
                <a:latin typeface="Garamond"/>
                <a:ea typeface="Garamond"/>
                <a:cs typeface="Times New Roman"/>
              </a:rPr>
              <a:t>nytt </a:t>
            </a:r>
            <a:r>
              <a:rPr lang="sv-SE" sz="2400" i="1" dirty="0">
                <a:latin typeface="Garamond"/>
                <a:ea typeface="Garamond"/>
                <a:cs typeface="Times New Roman"/>
              </a:rPr>
              <a:t>som gör nytta och skapar </a:t>
            </a:r>
            <a:r>
              <a:rPr lang="sv-SE" sz="2400" i="1" dirty="0" smtClean="0">
                <a:latin typeface="Garamond"/>
                <a:ea typeface="Garamond"/>
                <a:cs typeface="Times New Roman"/>
              </a:rPr>
              <a:t>värde</a:t>
            </a:r>
          </a:p>
        </p:txBody>
      </p:sp>
      <p:sp>
        <p:nvSpPr>
          <p:cNvPr id="7" name="Rundad rektangulär 6"/>
          <p:cNvSpPr/>
          <p:nvPr/>
        </p:nvSpPr>
        <p:spPr>
          <a:xfrm>
            <a:off x="7004142" y="5215579"/>
            <a:ext cx="2130333" cy="1276350"/>
          </a:xfrm>
          <a:prstGeom prst="wedgeRoundRectCallout">
            <a:avLst>
              <a:gd name="adj1" fmla="val -36237"/>
              <a:gd name="adj2" fmla="val -18517"/>
              <a:gd name="adj3" fmla="val 16667"/>
            </a:avLst>
          </a:prstGeom>
          <a:ln/>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sv-SE" sz="1600" b="1" dirty="0">
                <a:solidFill>
                  <a:schemeClr val="bg1"/>
                </a:solidFill>
                <a:latin typeface="Garamond"/>
                <a:ea typeface="Garamond"/>
                <a:cs typeface="Times New Roman"/>
              </a:rPr>
              <a:t>Detta kan inte finansieras med </a:t>
            </a:r>
            <a:r>
              <a:rPr lang="sv-SE" sz="1600" b="1" dirty="0" smtClean="0">
                <a:solidFill>
                  <a:schemeClr val="bg1"/>
                </a:solidFill>
                <a:latin typeface="Garamond"/>
                <a:ea typeface="Garamond"/>
                <a:cs typeface="Times New Roman"/>
              </a:rPr>
              <a:t>innovationsmedel enligt statsstödregler </a:t>
            </a:r>
            <a:endParaRPr lang="sv-SE" sz="1600" b="1" dirty="0">
              <a:solidFill>
                <a:schemeClr val="bg1"/>
              </a:solidFill>
              <a:latin typeface="Garamond"/>
              <a:ea typeface="Garamond"/>
              <a:cs typeface="Times New Roman"/>
            </a:endParaRPr>
          </a:p>
          <a:p>
            <a:pPr algn="ctr"/>
            <a:endParaRPr lang="sv-SE" sz="1600" b="1" dirty="0">
              <a:solidFill>
                <a:schemeClr val="bg1"/>
              </a:solidFill>
            </a:endParaRPr>
          </a:p>
        </p:txBody>
      </p:sp>
    </p:spTree>
    <p:extLst>
      <p:ext uri="{BB962C8B-B14F-4D97-AF65-F5344CB8AC3E}">
        <p14:creationId xmlns:p14="http://schemas.microsoft.com/office/powerpoint/2010/main" val="3901914271"/>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500"/>
                                        <p:tgtEl>
                                          <p:spTgt spid="3">
                                            <p:txEl>
                                              <p:pRg st="8" end="8"/>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fade">
                                      <p:cBhvr>
                                        <p:cTn id="38" dur="500"/>
                                        <p:tgtEl>
                                          <p:spTgt spid="6"/>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10"/>
          </p:nvPr>
        </p:nvSpPr>
        <p:spPr/>
        <p:txBody>
          <a:bodyPr/>
          <a:lstStyle/>
          <a:p>
            <a:pPr>
              <a:defRPr/>
            </a:pPr>
            <a:fld id="{681227BF-F12C-4795-8839-F31049FC21D5}" type="slidenum">
              <a:rPr lang="sv-SE" smtClean="0">
                <a:solidFill>
                  <a:srgbClr val="000000"/>
                </a:solidFill>
              </a:rPr>
              <a:pPr>
                <a:defRPr/>
              </a:pPr>
              <a:t>6</a:t>
            </a:fld>
            <a:endParaRPr lang="sv-SE" dirty="0">
              <a:solidFill>
                <a:srgbClr val="000000"/>
              </a:solidFill>
            </a:endParaRPr>
          </a:p>
        </p:txBody>
      </p:sp>
      <p:sp>
        <p:nvSpPr>
          <p:cNvPr id="8" name="Rubrik 1"/>
          <p:cNvSpPr>
            <a:spLocks noGrp="1"/>
          </p:cNvSpPr>
          <p:nvPr>
            <p:ph type="title"/>
          </p:nvPr>
        </p:nvSpPr>
        <p:spPr>
          <a:xfrm>
            <a:off x="333375" y="846298"/>
            <a:ext cx="9026285" cy="657225"/>
          </a:xfrm>
        </p:spPr>
        <p:txBody>
          <a:bodyPr/>
          <a:lstStyle/>
          <a:p>
            <a:r>
              <a:rPr lang="sv-SE" dirty="0" smtClean="0"/>
              <a:t>Innovation på Almi baseras på Oslomanualen:</a:t>
            </a:r>
            <a:endParaRPr lang="sv-SE" dirty="0"/>
          </a:p>
        </p:txBody>
      </p:sp>
      <p:sp>
        <p:nvSpPr>
          <p:cNvPr id="9" name="Platshållare för innehåll 2"/>
          <p:cNvSpPr>
            <a:spLocks noGrp="1"/>
          </p:cNvSpPr>
          <p:nvPr>
            <p:ph idx="1"/>
          </p:nvPr>
        </p:nvSpPr>
        <p:spPr>
          <a:xfrm>
            <a:off x="333374" y="1681163"/>
            <a:ext cx="8866043" cy="5081962"/>
          </a:xfrm>
        </p:spPr>
        <p:txBody>
          <a:bodyPr/>
          <a:lstStyle/>
          <a:p>
            <a:pPr marL="0" indent="0" algn="ctr">
              <a:buNone/>
            </a:pPr>
            <a:r>
              <a:rPr lang="sv-SE" i="1" dirty="0" smtClean="0"/>
              <a:t>Införandet </a:t>
            </a:r>
            <a:r>
              <a:rPr lang="sv-SE" i="1" dirty="0"/>
              <a:t>eller genomförandet av en ny eller väsentligt förbättrad vara, tjänst eller process, nya marknadsföringsmetoder eller nya sätt att organisera affärsverksamhet, arbetsorganisation eller externa relationer. </a:t>
            </a:r>
            <a:endParaRPr lang="sv-SE" i="1" dirty="0" smtClean="0"/>
          </a:p>
          <a:p>
            <a:pPr>
              <a:buFontTx/>
              <a:buChar char="-"/>
            </a:pPr>
            <a:endParaRPr lang="sv-SE" sz="1800" dirty="0" smtClean="0"/>
          </a:p>
          <a:p>
            <a:pPr>
              <a:buFontTx/>
              <a:buChar char="-"/>
            </a:pPr>
            <a:r>
              <a:rPr lang="sv-SE" sz="1800" dirty="0" smtClean="0"/>
              <a:t>Oslomanualen har en12 sidor lång </a:t>
            </a:r>
            <a:r>
              <a:rPr lang="sv-SE" sz="1800" dirty="0"/>
              <a:t>förklaring som beskriver </a:t>
            </a:r>
            <a:r>
              <a:rPr lang="sv-SE" sz="1800" dirty="0" smtClean="0"/>
              <a:t>innovationer </a:t>
            </a:r>
            <a:r>
              <a:rPr lang="sv-SE" sz="1800" dirty="0"/>
              <a:t>i detalj</a:t>
            </a:r>
            <a:r>
              <a:rPr lang="sv-SE" sz="1800" dirty="0" smtClean="0"/>
              <a:t>.</a:t>
            </a:r>
          </a:p>
          <a:p>
            <a:pPr>
              <a:buFontTx/>
              <a:buChar char="-"/>
            </a:pPr>
            <a:r>
              <a:rPr lang="sv-SE" sz="1800" dirty="0" smtClean="0"/>
              <a:t> </a:t>
            </a:r>
            <a:r>
              <a:rPr lang="sv-SE" sz="1800" i="1" dirty="0" smtClean="0"/>
              <a:t>Väsentligt </a:t>
            </a:r>
            <a:r>
              <a:rPr lang="sv-SE" sz="1800" i="1" dirty="0"/>
              <a:t>förbättrad</a:t>
            </a:r>
            <a:r>
              <a:rPr lang="sv-SE" sz="1800" dirty="0"/>
              <a:t> innebär att mindre uppgraderingar inte räknas som innovationer. </a:t>
            </a:r>
            <a:endParaRPr lang="sv-SE" sz="1800" dirty="0" smtClean="0"/>
          </a:p>
          <a:p>
            <a:pPr>
              <a:buFontTx/>
              <a:buChar char="-"/>
            </a:pPr>
            <a:r>
              <a:rPr lang="sv-SE" sz="1800" i="1" dirty="0" smtClean="0"/>
              <a:t>Ny </a:t>
            </a:r>
            <a:r>
              <a:rPr lang="sv-SE" sz="1800" i="1" dirty="0"/>
              <a:t>för världen</a:t>
            </a:r>
            <a:r>
              <a:rPr lang="sv-SE" sz="1800" dirty="0"/>
              <a:t>, </a:t>
            </a:r>
            <a:r>
              <a:rPr lang="sv-SE" sz="1800" i="1" dirty="0"/>
              <a:t>ny för </a:t>
            </a:r>
            <a:r>
              <a:rPr lang="sv-SE" sz="1800" i="1" dirty="0" smtClean="0"/>
              <a:t>marknaden:</a:t>
            </a:r>
            <a:r>
              <a:rPr lang="sv-SE" sz="1800" dirty="0" smtClean="0"/>
              <a:t> För </a:t>
            </a:r>
            <a:r>
              <a:rPr lang="sv-SE" sz="1800" dirty="0"/>
              <a:t>att verifiera att det är något </a:t>
            </a:r>
            <a:r>
              <a:rPr lang="sv-SE" sz="1800" i="1" dirty="0"/>
              <a:t>nytt för världen</a:t>
            </a:r>
            <a:r>
              <a:rPr lang="sv-SE" sz="1800" dirty="0"/>
              <a:t> eller </a:t>
            </a:r>
            <a:r>
              <a:rPr lang="sv-SE" sz="1800" i="1" dirty="0"/>
              <a:t>nytt för marknaden</a:t>
            </a:r>
            <a:r>
              <a:rPr lang="sv-SE" sz="1800" dirty="0"/>
              <a:t> krävs en professionell nyhetsgranskning. </a:t>
            </a:r>
            <a:endParaRPr lang="sv-SE" sz="1800" dirty="0" smtClean="0"/>
          </a:p>
          <a:p>
            <a:pPr>
              <a:buFontTx/>
              <a:buChar char="-"/>
            </a:pPr>
            <a:r>
              <a:rPr lang="sv-SE" sz="1800" i="1" dirty="0" smtClean="0"/>
              <a:t>Ny för </a:t>
            </a:r>
            <a:r>
              <a:rPr lang="sv-SE" sz="1800" i="1" dirty="0"/>
              <a:t>företaget </a:t>
            </a:r>
            <a:r>
              <a:rPr lang="sv-SE" sz="1800" dirty="0" smtClean="0"/>
              <a:t>ej OK för innovationslån (produktutveckling med PU-medel är OK)</a:t>
            </a:r>
          </a:p>
          <a:p>
            <a:pPr>
              <a:buFontTx/>
              <a:buChar char="-"/>
            </a:pPr>
            <a:r>
              <a:rPr lang="sv-SE" sz="1800" dirty="0"/>
              <a:t>Innovativa </a:t>
            </a:r>
            <a:r>
              <a:rPr lang="sv-SE" sz="1800" dirty="0" smtClean="0"/>
              <a:t>affärsmodeller, tjänsteinnovationer </a:t>
            </a:r>
            <a:r>
              <a:rPr lang="sv-SE" sz="1800" dirty="0"/>
              <a:t>mm måste innehålla minst någon av ovanstående innovationstyper för att klassas som innovation. </a:t>
            </a:r>
            <a:endParaRPr lang="sv-SE" sz="1800" dirty="0" smtClean="0"/>
          </a:p>
          <a:p>
            <a:pPr>
              <a:buFontTx/>
              <a:buChar char="-"/>
            </a:pPr>
            <a:r>
              <a:rPr lang="sv-SE" sz="1800" dirty="0" smtClean="0"/>
              <a:t>Innovationer </a:t>
            </a:r>
            <a:r>
              <a:rPr lang="sv-SE" sz="1800" dirty="0"/>
              <a:t>behöver </a:t>
            </a:r>
            <a:r>
              <a:rPr lang="sv-SE" sz="1800" dirty="0" smtClean="0"/>
              <a:t>göra nytta / </a:t>
            </a:r>
            <a:r>
              <a:rPr lang="sv-SE" sz="1800" dirty="0"/>
              <a:t>skapa nya </a:t>
            </a:r>
            <a:r>
              <a:rPr lang="sv-SE" sz="1800" dirty="0" smtClean="0"/>
              <a:t>värden.</a:t>
            </a:r>
            <a:endParaRPr lang="sv-SE" sz="1800" dirty="0"/>
          </a:p>
          <a:p>
            <a:pPr>
              <a:buFontTx/>
              <a:buChar char="-"/>
            </a:pPr>
            <a:endParaRPr lang="sv-SE" sz="1800" i="1" dirty="0" smtClean="0"/>
          </a:p>
          <a:p>
            <a:pPr marL="0" indent="0" algn="ctr">
              <a:buNone/>
            </a:pPr>
            <a:endParaRPr lang="sv-SE" sz="2800" i="1" dirty="0"/>
          </a:p>
        </p:txBody>
      </p:sp>
    </p:spTree>
    <p:extLst>
      <p:ext uri="{BB962C8B-B14F-4D97-AF65-F5344CB8AC3E}">
        <p14:creationId xmlns:p14="http://schemas.microsoft.com/office/powerpoint/2010/main" val="1567074715"/>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Effect transition="in" filter="fade">
                                      <p:cBhvr>
                                        <p:cTn id="7" dur="500"/>
                                        <p:tgtEl>
                                          <p:spTgt spid="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3" end="3"/>
                                            </p:txEl>
                                          </p:spTgt>
                                        </p:tgtEl>
                                        <p:attrNameLst>
                                          <p:attrName>style.visibility</p:attrName>
                                        </p:attrNameLst>
                                      </p:cBhvr>
                                      <p:to>
                                        <p:strVal val="visible"/>
                                      </p:to>
                                    </p:set>
                                    <p:animEffect transition="in" filter="fade">
                                      <p:cBhvr>
                                        <p:cTn id="12" dur="500"/>
                                        <p:tgtEl>
                                          <p:spTgt spid="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animEffect transition="in" filter="fade">
                                      <p:cBhvr>
                                        <p:cTn id="17" dur="500"/>
                                        <p:tgtEl>
                                          <p:spTgt spid="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5" end="5"/>
                                            </p:txEl>
                                          </p:spTgt>
                                        </p:tgtEl>
                                        <p:attrNameLst>
                                          <p:attrName>style.visibility</p:attrName>
                                        </p:attrNameLst>
                                      </p:cBhvr>
                                      <p:to>
                                        <p:strVal val="visible"/>
                                      </p:to>
                                    </p:set>
                                    <p:animEffect transition="in" filter="fade">
                                      <p:cBhvr>
                                        <p:cTn id="22" dur="500"/>
                                        <p:tgtEl>
                                          <p:spTgt spid="9">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6" end="6"/>
                                            </p:txEl>
                                          </p:spTgt>
                                        </p:tgtEl>
                                        <p:attrNameLst>
                                          <p:attrName>style.visibility</p:attrName>
                                        </p:attrNameLst>
                                      </p:cBhvr>
                                      <p:to>
                                        <p:strVal val="visible"/>
                                      </p:to>
                                    </p:set>
                                    <p:animEffect transition="in" filter="fade">
                                      <p:cBhvr>
                                        <p:cTn id="27" dur="500"/>
                                        <p:tgtEl>
                                          <p:spTgt spid="9">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
                                            <p:txEl>
                                              <p:pRg st="7" end="7"/>
                                            </p:txEl>
                                          </p:spTgt>
                                        </p:tgtEl>
                                        <p:attrNameLst>
                                          <p:attrName>style.visibility</p:attrName>
                                        </p:attrNameLst>
                                      </p:cBhvr>
                                      <p:to>
                                        <p:strVal val="visible"/>
                                      </p:to>
                                    </p:set>
                                    <p:animEffect transition="in" filter="fade">
                                      <p:cBhvr>
                                        <p:cTn id="32" dur="500"/>
                                        <p:tgtEl>
                                          <p:spTgt spid="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Kundens resa från idé till framgångsrika projekt &amp; företag</a:t>
            </a:r>
            <a:endParaRPr lang="sv-SE" dirty="0"/>
          </a:p>
        </p:txBody>
      </p:sp>
      <p:sp>
        <p:nvSpPr>
          <p:cNvPr id="4" name="Platshållare för bildnummer 3"/>
          <p:cNvSpPr>
            <a:spLocks noGrp="1"/>
          </p:cNvSpPr>
          <p:nvPr>
            <p:ph type="sldNum" sz="quarter" idx="10"/>
          </p:nvPr>
        </p:nvSpPr>
        <p:spPr/>
        <p:txBody>
          <a:bodyPr/>
          <a:lstStyle/>
          <a:p>
            <a:pPr>
              <a:defRPr/>
            </a:pPr>
            <a:fld id="{681227BF-F12C-4795-8839-F31049FC21D5}" type="slidenum">
              <a:rPr lang="sv-SE" smtClean="0"/>
              <a:pPr>
                <a:defRPr/>
              </a:pPr>
              <a:t>7</a:t>
            </a:fld>
            <a:endParaRPr lang="sv-SE" dirty="0"/>
          </a:p>
        </p:txBody>
      </p:sp>
      <p:grpSp>
        <p:nvGrpSpPr>
          <p:cNvPr id="8" name="Group 7"/>
          <p:cNvGrpSpPr/>
          <p:nvPr/>
        </p:nvGrpSpPr>
        <p:grpSpPr>
          <a:xfrm>
            <a:off x="347663" y="1533996"/>
            <a:ext cx="8878894" cy="4047989"/>
            <a:chOff x="347663" y="1533996"/>
            <a:chExt cx="8878894" cy="4047989"/>
          </a:xfrm>
        </p:grpSpPr>
        <p:sp>
          <p:nvSpPr>
            <p:cNvPr id="48" name="Frihandsfigur 47"/>
            <p:cNvSpPr/>
            <p:nvPr/>
          </p:nvSpPr>
          <p:spPr bwMode="auto">
            <a:xfrm>
              <a:off x="2372007" y="1533996"/>
              <a:ext cx="6735780" cy="4047989"/>
            </a:xfrm>
            <a:custGeom>
              <a:avLst/>
              <a:gdLst>
                <a:gd name="connsiteX0" fmla="*/ 0 w 6826313"/>
                <a:gd name="connsiteY0" fmla="*/ 1566250 h 2815654"/>
                <a:gd name="connsiteX1" fmla="*/ 651850 w 6826313"/>
                <a:gd name="connsiteY1" fmla="*/ 1819747 h 2815654"/>
                <a:gd name="connsiteX2" fmla="*/ 1475715 w 6826313"/>
                <a:gd name="connsiteY2" fmla="*/ 2399169 h 2815654"/>
                <a:gd name="connsiteX3" fmla="*/ 2996698 w 6826313"/>
                <a:gd name="connsiteY3" fmla="*/ 2815628 h 2815654"/>
                <a:gd name="connsiteX4" fmla="*/ 3965418 w 6826313"/>
                <a:gd name="connsiteY4" fmla="*/ 2417276 h 2815654"/>
                <a:gd name="connsiteX5" fmla="*/ 4454305 w 6826313"/>
                <a:gd name="connsiteY5" fmla="*/ 1928388 h 2815654"/>
                <a:gd name="connsiteX6" fmla="*/ 5413973 w 6826313"/>
                <a:gd name="connsiteY6" fmla="*/ 805759 h 2815654"/>
                <a:gd name="connsiteX7" fmla="*/ 6826313 w 6826313"/>
                <a:gd name="connsiteY7" fmla="*/ 0 h 2815654"/>
                <a:gd name="connsiteX0" fmla="*/ 0 w 6826313"/>
                <a:gd name="connsiteY0" fmla="*/ 1566250 h 2815660"/>
                <a:gd name="connsiteX1" fmla="*/ 651850 w 6826313"/>
                <a:gd name="connsiteY1" fmla="*/ 1819747 h 2815660"/>
                <a:gd name="connsiteX2" fmla="*/ 1475715 w 6826313"/>
                <a:gd name="connsiteY2" fmla="*/ 2399169 h 2815660"/>
                <a:gd name="connsiteX3" fmla="*/ 2996698 w 6826313"/>
                <a:gd name="connsiteY3" fmla="*/ 2815628 h 2815660"/>
                <a:gd name="connsiteX4" fmla="*/ 3965418 w 6826313"/>
                <a:gd name="connsiteY4" fmla="*/ 2417276 h 2815660"/>
                <a:gd name="connsiteX5" fmla="*/ 4682261 w 6826313"/>
                <a:gd name="connsiteY5" fmla="*/ 1647731 h 2815660"/>
                <a:gd name="connsiteX6" fmla="*/ 5413973 w 6826313"/>
                <a:gd name="connsiteY6" fmla="*/ 805759 h 2815660"/>
                <a:gd name="connsiteX7" fmla="*/ 6826313 w 6826313"/>
                <a:gd name="connsiteY7" fmla="*/ 0 h 2815660"/>
                <a:gd name="connsiteX0" fmla="*/ 0 w 6826313"/>
                <a:gd name="connsiteY0" fmla="*/ 1566250 h 2815660"/>
                <a:gd name="connsiteX1" fmla="*/ 362126 w 6826313"/>
                <a:gd name="connsiteY1" fmla="*/ 1675362 h 2815660"/>
                <a:gd name="connsiteX2" fmla="*/ 651850 w 6826313"/>
                <a:gd name="connsiteY2" fmla="*/ 1819747 h 2815660"/>
                <a:gd name="connsiteX3" fmla="*/ 1475715 w 6826313"/>
                <a:gd name="connsiteY3" fmla="*/ 2399169 h 2815660"/>
                <a:gd name="connsiteX4" fmla="*/ 2996698 w 6826313"/>
                <a:gd name="connsiteY4" fmla="*/ 2815628 h 2815660"/>
                <a:gd name="connsiteX5" fmla="*/ 3965418 w 6826313"/>
                <a:gd name="connsiteY5" fmla="*/ 2417276 h 2815660"/>
                <a:gd name="connsiteX6" fmla="*/ 4682261 w 6826313"/>
                <a:gd name="connsiteY6" fmla="*/ 1647731 h 2815660"/>
                <a:gd name="connsiteX7" fmla="*/ 5413973 w 6826313"/>
                <a:gd name="connsiteY7" fmla="*/ 805759 h 2815660"/>
                <a:gd name="connsiteX8" fmla="*/ 6826313 w 6826313"/>
                <a:gd name="connsiteY8" fmla="*/ 0 h 2815660"/>
                <a:gd name="connsiteX0" fmla="*/ 0 w 6875160"/>
                <a:gd name="connsiteY0" fmla="*/ 1601337 h 2815660"/>
                <a:gd name="connsiteX1" fmla="*/ 410973 w 6875160"/>
                <a:gd name="connsiteY1" fmla="*/ 1675362 h 2815660"/>
                <a:gd name="connsiteX2" fmla="*/ 700697 w 6875160"/>
                <a:gd name="connsiteY2" fmla="*/ 1819747 h 2815660"/>
                <a:gd name="connsiteX3" fmla="*/ 1524562 w 6875160"/>
                <a:gd name="connsiteY3" fmla="*/ 2399169 h 2815660"/>
                <a:gd name="connsiteX4" fmla="*/ 3045545 w 6875160"/>
                <a:gd name="connsiteY4" fmla="*/ 2815628 h 2815660"/>
                <a:gd name="connsiteX5" fmla="*/ 4014265 w 6875160"/>
                <a:gd name="connsiteY5" fmla="*/ 2417276 h 2815660"/>
                <a:gd name="connsiteX6" fmla="*/ 4731108 w 6875160"/>
                <a:gd name="connsiteY6" fmla="*/ 1647731 h 2815660"/>
                <a:gd name="connsiteX7" fmla="*/ 5462820 w 6875160"/>
                <a:gd name="connsiteY7" fmla="*/ 805759 h 2815660"/>
                <a:gd name="connsiteX8" fmla="*/ 6875160 w 6875160"/>
                <a:gd name="connsiteY8" fmla="*/ 0 h 2815660"/>
                <a:gd name="connsiteX0" fmla="*/ 0 w 6875160"/>
                <a:gd name="connsiteY0" fmla="*/ 1601337 h 2815660"/>
                <a:gd name="connsiteX1" fmla="*/ 443539 w 6875160"/>
                <a:gd name="connsiteY1" fmla="*/ 1675362 h 2815660"/>
                <a:gd name="connsiteX2" fmla="*/ 700697 w 6875160"/>
                <a:gd name="connsiteY2" fmla="*/ 1819747 h 2815660"/>
                <a:gd name="connsiteX3" fmla="*/ 1524562 w 6875160"/>
                <a:gd name="connsiteY3" fmla="*/ 2399169 h 2815660"/>
                <a:gd name="connsiteX4" fmla="*/ 3045545 w 6875160"/>
                <a:gd name="connsiteY4" fmla="*/ 2815628 h 2815660"/>
                <a:gd name="connsiteX5" fmla="*/ 4014265 w 6875160"/>
                <a:gd name="connsiteY5" fmla="*/ 2417276 h 2815660"/>
                <a:gd name="connsiteX6" fmla="*/ 4731108 w 6875160"/>
                <a:gd name="connsiteY6" fmla="*/ 1647731 h 2815660"/>
                <a:gd name="connsiteX7" fmla="*/ 5462820 w 6875160"/>
                <a:gd name="connsiteY7" fmla="*/ 805759 h 2815660"/>
                <a:gd name="connsiteX8" fmla="*/ 6875160 w 6875160"/>
                <a:gd name="connsiteY8" fmla="*/ 0 h 2815660"/>
                <a:gd name="connsiteX0" fmla="*/ 0 w 6875160"/>
                <a:gd name="connsiteY0" fmla="*/ 1601337 h 2815660"/>
                <a:gd name="connsiteX1" fmla="*/ 443539 w 6875160"/>
                <a:gd name="connsiteY1" fmla="*/ 1675362 h 2815660"/>
                <a:gd name="connsiteX2" fmla="*/ 790251 w 6875160"/>
                <a:gd name="connsiteY2" fmla="*/ 1881148 h 2815660"/>
                <a:gd name="connsiteX3" fmla="*/ 1524562 w 6875160"/>
                <a:gd name="connsiteY3" fmla="*/ 2399169 h 2815660"/>
                <a:gd name="connsiteX4" fmla="*/ 3045545 w 6875160"/>
                <a:gd name="connsiteY4" fmla="*/ 2815628 h 2815660"/>
                <a:gd name="connsiteX5" fmla="*/ 4014265 w 6875160"/>
                <a:gd name="connsiteY5" fmla="*/ 2417276 h 2815660"/>
                <a:gd name="connsiteX6" fmla="*/ 4731108 w 6875160"/>
                <a:gd name="connsiteY6" fmla="*/ 1647731 h 2815660"/>
                <a:gd name="connsiteX7" fmla="*/ 5462820 w 6875160"/>
                <a:gd name="connsiteY7" fmla="*/ 805759 h 2815660"/>
                <a:gd name="connsiteX8" fmla="*/ 6875160 w 6875160"/>
                <a:gd name="connsiteY8" fmla="*/ 0 h 2815660"/>
                <a:gd name="connsiteX0" fmla="*/ 0 w 6875160"/>
                <a:gd name="connsiteY0" fmla="*/ 1601337 h 2815654"/>
                <a:gd name="connsiteX1" fmla="*/ 443539 w 6875160"/>
                <a:gd name="connsiteY1" fmla="*/ 1675362 h 2815654"/>
                <a:gd name="connsiteX2" fmla="*/ 790251 w 6875160"/>
                <a:gd name="connsiteY2" fmla="*/ 1881148 h 2815654"/>
                <a:gd name="connsiteX3" fmla="*/ 1540845 w 6875160"/>
                <a:gd name="connsiteY3" fmla="*/ 2434255 h 2815654"/>
                <a:gd name="connsiteX4" fmla="*/ 3045545 w 6875160"/>
                <a:gd name="connsiteY4" fmla="*/ 2815628 h 2815654"/>
                <a:gd name="connsiteX5" fmla="*/ 4014265 w 6875160"/>
                <a:gd name="connsiteY5" fmla="*/ 2417276 h 2815654"/>
                <a:gd name="connsiteX6" fmla="*/ 4731108 w 6875160"/>
                <a:gd name="connsiteY6" fmla="*/ 1647731 h 2815654"/>
                <a:gd name="connsiteX7" fmla="*/ 5462820 w 6875160"/>
                <a:gd name="connsiteY7" fmla="*/ 805759 h 2815654"/>
                <a:gd name="connsiteX8" fmla="*/ 6875160 w 6875160"/>
                <a:gd name="connsiteY8" fmla="*/ 0 h 2815654"/>
                <a:gd name="connsiteX0" fmla="*/ 0 w 6875160"/>
                <a:gd name="connsiteY0" fmla="*/ 1601337 h 2824425"/>
                <a:gd name="connsiteX1" fmla="*/ 443539 w 6875160"/>
                <a:gd name="connsiteY1" fmla="*/ 1675362 h 2824425"/>
                <a:gd name="connsiteX2" fmla="*/ 790251 w 6875160"/>
                <a:gd name="connsiteY2" fmla="*/ 1881148 h 2824425"/>
                <a:gd name="connsiteX3" fmla="*/ 1540845 w 6875160"/>
                <a:gd name="connsiteY3" fmla="*/ 2434255 h 2824425"/>
                <a:gd name="connsiteX4" fmla="*/ 2988555 w 6875160"/>
                <a:gd name="connsiteY4" fmla="*/ 2824400 h 2824425"/>
                <a:gd name="connsiteX5" fmla="*/ 4014265 w 6875160"/>
                <a:gd name="connsiteY5" fmla="*/ 2417276 h 2824425"/>
                <a:gd name="connsiteX6" fmla="*/ 4731108 w 6875160"/>
                <a:gd name="connsiteY6" fmla="*/ 1647731 h 2824425"/>
                <a:gd name="connsiteX7" fmla="*/ 5462820 w 6875160"/>
                <a:gd name="connsiteY7" fmla="*/ 805759 h 2824425"/>
                <a:gd name="connsiteX8" fmla="*/ 6875160 w 6875160"/>
                <a:gd name="connsiteY8" fmla="*/ 0 h 2824425"/>
                <a:gd name="connsiteX0" fmla="*/ 0 w 6899584"/>
                <a:gd name="connsiteY0" fmla="*/ 1724138 h 2824425"/>
                <a:gd name="connsiteX1" fmla="*/ 467963 w 6899584"/>
                <a:gd name="connsiteY1" fmla="*/ 1675362 h 2824425"/>
                <a:gd name="connsiteX2" fmla="*/ 814675 w 6899584"/>
                <a:gd name="connsiteY2" fmla="*/ 1881148 h 2824425"/>
                <a:gd name="connsiteX3" fmla="*/ 1565269 w 6899584"/>
                <a:gd name="connsiteY3" fmla="*/ 2434255 h 2824425"/>
                <a:gd name="connsiteX4" fmla="*/ 3012979 w 6899584"/>
                <a:gd name="connsiteY4" fmla="*/ 2824400 h 2824425"/>
                <a:gd name="connsiteX5" fmla="*/ 4038689 w 6899584"/>
                <a:gd name="connsiteY5" fmla="*/ 2417276 h 2824425"/>
                <a:gd name="connsiteX6" fmla="*/ 4755532 w 6899584"/>
                <a:gd name="connsiteY6" fmla="*/ 1647731 h 2824425"/>
                <a:gd name="connsiteX7" fmla="*/ 5487244 w 6899584"/>
                <a:gd name="connsiteY7" fmla="*/ 805759 h 2824425"/>
                <a:gd name="connsiteX8" fmla="*/ 6899584 w 6899584"/>
                <a:gd name="connsiteY8" fmla="*/ 0 h 2824425"/>
                <a:gd name="connsiteX0" fmla="*/ 0 w 6899584"/>
                <a:gd name="connsiteY0" fmla="*/ 1724138 h 2824425"/>
                <a:gd name="connsiteX1" fmla="*/ 467963 w 6899584"/>
                <a:gd name="connsiteY1" fmla="*/ 1780620 h 2824425"/>
                <a:gd name="connsiteX2" fmla="*/ 814675 w 6899584"/>
                <a:gd name="connsiteY2" fmla="*/ 1881148 h 2824425"/>
                <a:gd name="connsiteX3" fmla="*/ 1565269 w 6899584"/>
                <a:gd name="connsiteY3" fmla="*/ 2434255 h 2824425"/>
                <a:gd name="connsiteX4" fmla="*/ 3012979 w 6899584"/>
                <a:gd name="connsiteY4" fmla="*/ 2824400 h 2824425"/>
                <a:gd name="connsiteX5" fmla="*/ 4038689 w 6899584"/>
                <a:gd name="connsiteY5" fmla="*/ 2417276 h 2824425"/>
                <a:gd name="connsiteX6" fmla="*/ 4755532 w 6899584"/>
                <a:gd name="connsiteY6" fmla="*/ 1647731 h 2824425"/>
                <a:gd name="connsiteX7" fmla="*/ 5487244 w 6899584"/>
                <a:gd name="connsiteY7" fmla="*/ 805759 h 2824425"/>
                <a:gd name="connsiteX8" fmla="*/ 6899584 w 6899584"/>
                <a:gd name="connsiteY8" fmla="*/ 0 h 2824425"/>
                <a:gd name="connsiteX0" fmla="*/ 0 w 6899584"/>
                <a:gd name="connsiteY0" fmla="*/ 1724138 h 2824425"/>
                <a:gd name="connsiteX1" fmla="*/ 581942 w 6899584"/>
                <a:gd name="connsiteY1" fmla="*/ 1780620 h 2824425"/>
                <a:gd name="connsiteX2" fmla="*/ 814675 w 6899584"/>
                <a:gd name="connsiteY2" fmla="*/ 1881148 h 2824425"/>
                <a:gd name="connsiteX3" fmla="*/ 1565269 w 6899584"/>
                <a:gd name="connsiteY3" fmla="*/ 2434255 h 2824425"/>
                <a:gd name="connsiteX4" fmla="*/ 3012979 w 6899584"/>
                <a:gd name="connsiteY4" fmla="*/ 2824400 h 2824425"/>
                <a:gd name="connsiteX5" fmla="*/ 4038689 w 6899584"/>
                <a:gd name="connsiteY5" fmla="*/ 2417276 h 2824425"/>
                <a:gd name="connsiteX6" fmla="*/ 4755532 w 6899584"/>
                <a:gd name="connsiteY6" fmla="*/ 1647731 h 2824425"/>
                <a:gd name="connsiteX7" fmla="*/ 5487244 w 6899584"/>
                <a:gd name="connsiteY7" fmla="*/ 805759 h 2824425"/>
                <a:gd name="connsiteX8" fmla="*/ 6899584 w 6899584"/>
                <a:gd name="connsiteY8" fmla="*/ 0 h 2824425"/>
                <a:gd name="connsiteX0" fmla="*/ 0 w 6899584"/>
                <a:gd name="connsiteY0" fmla="*/ 1724138 h 2824425"/>
                <a:gd name="connsiteX1" fmla="*/ 581942 w 6899584"/>
                <a:gd name="connsiteY1" fmla="*/ 1780620 h 2824425"/>
                <a:gd name="connsiteX2" fmla="*/ 814675 w 6899584"/>
                <a:gd name="connsiteY2" fmla="*/ 1881148 h 2824425"/>
                <a:gd name="connsiteX3" fmla="*/ 1565269 w 6899584"/>
                <a:gd name="connsiteY3" fmla="*/ 2434255 h 2824425"/>
                <a:gd name="connsiteX4" fmla="*/ 3012979 w 6899584"/>
                <a:gd name="connsiteY4" fmla="*/ 2824400 h 2824425"/>
                <a:gd name="connsiteX5" fmla="*/ 4038689 w 6899584"/>
                <a:gd name="connsiteY5" fmla="*/ 2417276 h 2824425"/>
                <a:gd name="connsiteX6" fmla="*/ 4755532 w 6899584"/>
                <a:gd name="connsiteY6" fmla="*/ 1647731 h 2824425"/>
                <a:gd name="connsiteX7" fmla="*/ 5487244 w 6899584"/>
                <a:gd name="connsiteY7" fmla="*/ 805759 h 2824425"/>
                <a:gd name="connsiteX8" fmla="*/ 6899584 w 6899584"/>
                <a:gd name="connsiteY8" fmla="*/ 0 h 2824425"/>
                <a:gd name="connsiteX0" fmla="*/ 0 w 6899584"/>
                <a:gd name="connsiteY0" fmla="*/ 1724138 h 2824423"/>
                <a:gd name="connsiteX1" fmla="*/ 581942 w 6899584"/>
                <a:gd name="connsiteY1" fmla="*/ 1780620 h 2824423"/>
                <a:gd name="connsiteX2" fmla="*/ 1018206 w 6899584"/>
                <a:gd name="connsiteY2" fmla="*/ 1986406 h 2824423"/>
                <a:gd name="connsiteX3" fmla="*/ 1565269 w 6899584"/>
                <a:gd name="connsiteY3" fmla="*/ 2434255 h 2824423"/>
                <a:gd name="connsiteX4" fmla="*/ 3012979 w 6899584"/>
                <a:gd name="connsiteY4" fmla="*/ 2824400 h 2824423"/>
                <a:gd name="connsiteX5" fmla="*/ 4038689 w 6899584"/>
                <a:gd name="connsiteY5" fmla="*/ 2417276 h 2824423"/>
                <a:gd name="connsiteX6" fmla="*/ 4755532 w 6899584"/>
                <a:gd name="connsiteY6" fmla="*/ 1647731 h 2824423"/>
                <a:gd name="connsiteX7" fmla="*/ 5487244 w 6899584"/>
                <a:gd name="connsiteY7" fmla="*/ 805759 h 2824423"/>
                <a:gd name="connsiteX8" fmla="*/ 6899584 w 6899584"/>
                <a:gd name="connsiteY8" fmla="*/ 0 h 2824423"/>
                <a:gd name="connsiteX0" fmla="*/ 0 w 6317642"/>
                <a:gd name="connsiteY0" fmla="*/ 1780620 h 2824423"/>
                <a:gd name="connsiteX1" fmla="*/ 436264 w 6317642"/>
                <a:gd name="connsiteY1" fmla="*/ 1986406 h 2824423"/>
                <a:gd name="connsiteX2" fmla="*/ 983327 w 6317642"/>
                <a:gd name="connsiteY2" fmla="*/ 2434255 h 2824423"/>
                <a:gd name="connsiteX3" fmla="*/ 2431037 w 6317642"/>
                <a:gd name="connsiteY3" fmla="*/ 2824400 h 2824423"/>
                <a:gd name="connsiteX4" fmla="*/ 3456747 w 6317642"/>
                <a:gd name="connsiteY4" fmla="*/ 2417276 h 2824423"/>
                <a:gd name="connsiteX5" fmla="*/ 4173590 w 6317642"/>
                <a:gd name="connsiteY5" fmla="*/ 1647731 h 2824423"/>
                <a:gd name="connsiteX6" fmla="*/ 4905302 w 6317642"/>
                <a:gd name="connsiteY6" fmla="*/ 805759 h 2824423"/>
                <a:gd name="connsiteX7" fmla="*/ 6317642 w 6317642"/>
                <a:gd name="connsiteY7" fmla="*/ 0 h 2824423"/>
                <a:gd name="connsiteX0" fmla="*/ 0 w 6162957"/>
                <a:gd name="connsiteY0" fmla="*/ 1745534 h 2824423"/>
                <a:gd name="connsiteX1" fmla="*/ 281579 w 6162957"/>
                <a:gd name="connsiteY1" fmla="*/ 1986406 h 2824423"/>
                <a:gd name="connsiteX2" fmla="*/ 828642 w 6162957"/>
                <a:gd name="connsiteY2" fmla="*/ 2434255 h 2824423"/>
                <a:gd name="connsiteX3" fmla="*/ 2276352 w 6162957"/>
                <a:gd name="connsiteY3" fmla="*/ 2824400 h 2824423"/>
                <a:gd name="connsiteX4" fmla="*/ 3302062 w 6162957"/>
                <a:gd name="connsiteY4" fmla="*/ 2417276 h 2824423"/>
                <a:gd name="connsiteX5" fmla="*/ 4018905 w 6162957"/>
                <a:gd name="connsiteY5" fmla="*/ 1647731 h 2824423"/>
                <a:gd name="connsiteX6" fmla="*/ 4750617 w 6162957"/>
                <a:gd name="connsiteY6" fmla="*/ 805759 h 2824423"/>
                <a:gd name="connsiteX7" fmla="*/ 6162957 w 6162957"/>
                <a:gd name="connsiteY7" fmla="*/ 0 h 2824423"/>
                <a:gd name="connsiteX0" fmla="*/ 0 w 6024555"/>
                <a:gd name="connsiteY0" fmla="*/ 1771849 h 2824423"/>
                <a:gd name="connsiteX1" fmla="*/ 143177 w 6024555"/>
                <a:gd name="connsiteY1" fmla="*/ 1986406 h 2824423"/>
                <a:gd name="connsiteX2" fmla="*/ 690240 w 6024555"/>
                <a:gd name="connsiteY2" fmla="*/ 2434255 h 2824423"/>
                <a:gd name="connsiteX3" fmla="*/ 2137950 w 6024555"/>
                <a:gd name="connsiteY3" fmla="*/ 2824400 h 2824423"/>
                <a:gd name="connsiteX4" fmla="*/ 3163660 w 6024555"/>
                <a:gd name="connsiteY4" fmla="*/ 2417276 h 2824423"/>
                <a:gd name="connsiteX5" fmla="*/ 3880503 w 6024555"/>
                <a:gd name="connsiteY5" fmla="*/ 1647731 h 2824423"/>
                <a:gd name="connsiteX6" fmla="*/ 4612215 w 6024555"/>
                <a:gd name="connsiteY6" fmla="*/ 805759 h 2824423"/>
                <a:gd name="connsiteX7" fmla="*/ 6024555 w 6024555"/>
                <a:gd name="connsiteY7" fmla="*/ 0 h 2824423"/>
                <a:gd name="connsiteX0" fmla="*/ 0 w 6097827"/>
                <a:gd name="connsiteY0" fmla="*/ 1754306 h 2824423"/>
                <a:gd name="connsiteX1" fmla="*/ 216449 w 6097827"/>
                <a:gd name="connsiteY1" fmla="*/ 1986406 h 2824423"/>
                <a:gd name="connsiteX2" fmla="*/ 763512 w 6097827"/>
                <a:gd name="connsiteY2" fmla="*/ 2434255 h 2824423"/>
                <a:gd name="connsiteX3" fmla="*/ 2211222 w 6097827"/>
                <a:gd name="connsiteY3" fmla="*/ 2824400 h 2824423"/>
                <a:gd name="connsiteX4" fmla="*/ 3236932 w 6097827"/>
                <a:gd name="connsiteY4" fmla="*/ 2417276 h 2824423"/>
                <a:gd name="connsiteX5" fmla="*/ 3953775 w 6097827"/>
                <a:gd name="connsiteY5" fmla="*/ 1647731 h 2824423"/>
                <a:gd name="connsiteX6" fmla="*/ 4685487 w 6097827"/>
                <a:gd name="connsiteY6" fmla="*/ 805759 h 2824423"/>
                <a:gd name="connsiteX7" fmla="*/ 6097827 w 6097827"/>
                <a:gd name="connsiteY7" fmla="*/ 0 h 2824423"/>
                <a:gd name="connsiteX0" fmla="*/ 0 w 6016415"/>
                <a:gd name="connsiteY0" fmla="*/ 1780621 h 2824423"/>
                <a:gd name="connsiteX1" fmla="*/ 135037 w 6016415"/>
                <a:gd name="connsiteY1" fmla="*/ 1986406 h 2824423"/>
                <a:gd name="connsiteX2" fmla="*/ 682100 w 6016415"/>
                <a:gd name="connsiteY2" fmla="*/ 2434255 h 2824423"/>
                <a:gd name="connsiteX3" fmla="*/ 2129810 w 6016415"/>
                <a:gd name="connsiteY3" fmla="*/ 2824400 h 2824423"/>
                <a:gd name="connsiteX4" fmla="*/ 3155520 w 6016415"/>
                <a:gd name="connsiteY4" fmla="*/ 2417276 h 2824423"/>
                <a:gd name="connsiteX5" fmla="*/ 3872363 w 6016415"/>
                <a:gd name="connsiteY5" fmla="*/ 1647731 h 2824423"/>
                <a:gd name="connsiteX6" fmla="*/ 4604075 w 6016415"/>
                <a:gd name="connsiteY6" fmla="*/ 805759 h 2824423"/>
                <a:gd name="connsiteX7" fmla="*/ 6016415 w 6016415"/>
                <a:gd name="connsiteY7" fmla="*/ 0 h 2824423"/>
                <a:gd name="connsiteX0" fmla="*/ 0 w 6016415"/>
                <a:gd name="connsiteY0" fmla="*/ 1780621 h 2824420"/>
                <a:gd name="connsiteX1" fmla="*/ 338570 w 6016415"/>
                <a:gd name="connsiteY1" fmla="*/ 2179380 h 2824420"/>
                <a:gd name="connsiteX2" fmla="*/ 682100 w 6016415"/>
                <a:gd name="connsiteY2" fmla="*/ 2434255 h 2824420"/>
                <a:gd name="connsiteX3" fmla="*/ 2129810 w 6016415"/>
                <a:gd name="connsiteY3" fmla="*/ 2824400 h 2824420"/>
                <a:gd name="connsiteX4" fmla="*/ 3155520 w 6016415"/>
                <a:gd name="connsiteY4" fmla="*/ 2417276 h 2824420"/>
                <a:gd name="connsiteX5" fmla="*/ 3872363 w 6016415"/>
                <a:gd name="connsiteY5" fmla="*/ 1647731 h 2824420"/>
                <a:gd name="connsiteX6" fmla="*/ 4604075 w 6016415"/>
                <a:gd name="connsiteY6" fmla="*/ 805759 h 2824420"/>
                <a:gd name="connsiteX7" fmla="*/ 6016415 w 6016415"/>
                <a:gd name="connsiteY7" fmla="*/ 0 h 2824420"/>
                <a:gd name="connsiteX0" fmla="*/ 0 w 6016415"/>
                <a:gd name="connsiteY0" fmla="*/ 1780621 h 2824422"/>
                <a:gd name="connsiteX1" fmla="*/ 354852 w 6016415"/>
                <a:gd name="connsiteY1" fmla="*/ 2056579 h 2824422"/>
                <a:gd name="connsiteX2" fmla="*/ 682100 w 6016415"/>
                <a:gd name="connsiteY2" fmla="*/ 2434255 h 2824422"/>
                <a:gd name="connsiteX3" fmla="*/ 2129810 w 6016415"/>
                <a:gd name="connsiteY3" fmla="*/ 2824400 h 2824422"/>
                <a:gd name="connsiteX4" fmla="*/ 3155520 w 6016415"/>
                <a:gd name="connsiteY4" fmla="*/ 2417276 h 2824422"/>
                <a:gd name="connsiteX5" fmla="*/ 3872363 w 6016415"/>
                <a:gd name="connsiteY5" fmla="*/ 1647731 h 2824422"/>
                <a:gd name="connsiteX6" fmla="*/ 4604075 w 6016415"/>
                <a:gd name="connsiteY6" fmla="*/ 805759 h 2824422"/>
                <a:gd name="connsiteX7" fmla="*/ 6016415 w 6016415"/>
                <a:gd name="connsiteY7" fmla="*/ 0 h 2824422"/>
                <a:gd name="connsiteX0" fmla="*/ 0 w 6016415"/>
                <a:gd name="connsiteY0" fmla="*/ 1780621 h 2824583"/>
                <a:gd name="connsiteX1" fmla="*/ 354852 w 6016415"/>
                <a:gd name="connsiteY1" fmla="*/ 2056579 h 2824583"/>
                <a:gd name="connsiteX2" fmla="*/ 861209 w 6016415"/>
                <a:gd name="connsiteY2" fmla="*/ 2372855 h 2824583"/>
                <a:gd name="connsiteX3" fmla="*/ 2129810 w 6016415"/>
                <a:gd name="connsiteY3" fmla="*/ 2824400 h 2824583"/>
                <a:gd name="connsiteX4" fmla="*/ 3155520 w 6016415"/>
                <a:gd name="connsiteY4" fmla="*/ 2417276 h 2824583"/>
                <a:gd name="connsiteX5" fmla="*/ 3872363 w 6016415"/>
                <a:gd name="connsiteY5" fmla="*/ 1647731 h 2824583"/>
                <a:gd name="connsiteX6" fmla="*/ 4604075 w 6016415"/>
                <a:gd name="connsiteY6" fmla="*/ 805759 h 2824583"/>
                <a:gd name="connsiteX7" fmla="*/ 6016415 w 6016415"/>
                <a:gd name="connsiteY7" fmla="*/ 0 h 2824583"/>
                <a:gd name="connsiteX0" fmla="*/ 0 w 6016415"/>
                <a:gd name="connsiteY0" fmla="*/ 1780621 h 2824583"/>
                <a:gd name="connsiteX1" fmla="*/ 411842 w 6016415"/>
                <a:gd name="connsiteY1" fmla="*/ 2047807 h 2824583"/>
                <a:gd name="connsiteX2" fmla="*/ 861209 w 6016415"/>
                <a:gd name="connsiteY2" fmla="*/ 2372855 h 2824583"/>
                <a:gd name="connsiteX3" fmla="*/ 2129810 w 6016415"/>
                <a:gd name="connsiteY3" fmla="*/ 2824400 h 2824583"/>
                <a:gd name="connsiteX4" fmla="*/ 3155520 w 6016415"/>
                <a:gd name="connsiteY4" fmla="*/ 2417276 h 2824583"/>
                <a:gd name="connsiteX5" fmla="*/ 3872363 w 6016415"/>
                <a:gd name="connsiteY5" fmla="*/ 1647731 h 2824583"/>
                <a:gd name="connsiteX6" fmla="*/ 4604075 w 6016415"/>
                <a:gd name="connsiteY6" fmla="*/ 805759 h 2824583"/>
                <a:gd name="connsiteX7" fmla="*/ 6016415 w 6016415"/>
                <a:gd name="connsiteY7" fmla="*/ 0 h 2824583"/>
                <a:gd name="connsiteX0" fmla="*/ 0 w 6016415"/>
                <a:gd name="connsiteY0" fmla="*/ 1780621 h 2824583"/>
                <a:gd name="connsiteX1" fmla="*/ 452549 w 6016415"/>
                <a:gd name="connsiteY1" fmla="*/ 2012721 h 2824583"/>
                <a:gd name="connsiteX2" fmla="*/ 861209 w 6016415"/>
                <a:gd name="connsiteY2" fmla="*/ 2372855 h 2824583"/>
                <a:gd name="connsiteX3" fmla="*/ 2129810 w 6016415"/>
                <a:gd name="connsiteY3" fmla="*/ 2824400 h 2824583"/>
                <a:gd name="connsiteX4" fmla="*/ 3155520 w 6016415"/>
                <a:gd name="connsiteY4" fmla="*/ 2417276 h 2824583"/>
                <a:gd name="connsiteX5" fmla="*/ 3872363 w 6016415"/>
                <a:gd name="connsiteY5" fmla="*/ 1647731 h 2824583"/>
                <a:gd name="connsiteX6" fmla="*/ 4604075 w 6016415"/>
                <a:gd name="connsiteY6" fmla="*/ 805759 h 2824583"/>
                <a:gd name="connsiteX7" fmla="*/ 6016415 w 6016415"/>
                <a:gd name="connsiteY7" fmla="*/ 0 h 2824583"/>
                <a:gd name="connsiteX0" fmla="*/ 0 w 6016415"/>
                <a:gd name="connsiteY0" fmla="*/ 1780621 h 2824848"/>
                <a:gd name="connsiteX1" fmla="*/ 452549 w 6016415"/>
                <a:gd name="connsiteY1" fmla="*/ 2012721 h 2824848"/>
                <a:gd name="connsiteX2" fmla="*/ 877491 w 6016415"/>
                <a:gd name="connsiteY2" fmla="*/ 2346541 h 2824848"/>
                <a:gd name="connsiteX3" fmla="*/ 2129810 w 6016415"/>
                <a:gd name="connsiteY3" fmla="*/ 2824400 h 2824848"/>
                <a:gd name="connsiteX4" fmla="*/ 3155520 w 6016415"/>
                <a:gd name="connsiteY4" fmla="*/ 2417276 h 2824848"/>
                <a:gd name="connsiteX5" fmla="*/ 3872363 w 6016415"/>
                <a:gd name="connsiteY5" fmla="*/ 1647731 h 2824848"/>
                <a:gd name="connsiteX6" fmla="*/ 4604075 w 6016415"/>
                <a:gd name="connsiteY6" fmla="*/ 805759 h 2824848"/>
                <a:gd name="connsiteX7" fmla="*/ 6016415 w 6016415"/>
                <a:gd name="connsiteY7" fmla="*/ 0 h 2824848"/>
                <a:gd name="connsiteX0" fmla="*/ 0 w 6016415"/>
                <a:gd name="connsiteY0" fmla="*/ 1780621 h 3043939"/>
                <a:gd name="connsiteX1" fmla="*/ 452549 w 6016415"/>
                <a:gd name="connsiteY1" fmla="*/ 2012721 h 3043939"/>
                <a:gd name="connsiteX2" fmla="*/ 877491 w 6016415"/>
                <a:gd name="connsiteY2" fmla="*/ 2346541 h 3043939"/>
                <a:gd name="connsiteX3" fmla="*/ 2032114 w 6016415"/>
                <a:gd name="connsiteY3" fmla="*/ 3043688 h 3043939"/>
                <a:gd name="connsiteX4" fmla="*/ 3155520 w 6016415"/>
                <a:gd name="connsiteY4" fmla="*/ 2417276 h 3043939"/>
                <a:gd name="connsiteX5" fmla="*/ 3872363 w 6016415"/>
                <a:gd name="connsiteY5" fmla="*/ 1647731 h 3043939"/>
                <a:gd name="connsiteX6" fmla="*/ 4604075 w 6016415"/>
                <a:gd name="connsiteY6" fmla="*/ 805759 h 3043939"/>
                <a:gd name="connsiteX7" fmla="*/ 6016415 w 6016415"/>
                <a:gd name="connsiteY7" fmla="*/ 0 h 3043939"/>
                <a:gd name="connsiteX0" fmla="*/ 0 w 6016415"/>
                <a:gd name="connsiteY0" fmla="*/ 1780621 h 3044152"/>
                <a:gd name="connsiteX1" fmla="*/ 452549 w 6016415"/>
                <a:gd name="connsiteY1" fmla="*/ 2012721 h 3044152"/>
                <a:gd name="connsiteX2" fmla="*/ 901915 w 6016415"/>
                <a:gd name="connsiteY2" fmla="*/ 2320226 h 3044152"/>
                <a:gd name="connsiteX3" fmla="*/ 2032114 w 6016415"/>
                <a:gd name="connsiteY3" fmla="*/ 3043688 h 3044152"/>
                <a:gd name="connsiteX4" fmla="*/ 3155520 w 6016415"/>
                <a:gd name="connsiteY4" fmla="*/ 2417276 h 3044152"/>
                <a:gd name="connsiteX5" fmla="*/ 3872363 w 6016415"/>
                <a:gd name="connsiteY5" fmla="*/ 1647731 h 3044152"/>
                <a:gd name="connsiteX6" fmla="*/ 4604075 w 6016415"/>
                <a:gd name="connsiteY6" fmla="*/ 805759 h 3044152"/>
                <a:gd name="connsiteX7" fmla="*/ 6016415 w 6016415"/>
                <a:gd name="connsiteY7" fmla="*/ 0 h 3044152"/>
                <a:gd name="connsiteX0" fmla="*/ 0 w 6016415"/>
                <a:gd name="connsiteY0" fmla="*/ 1780621 h 3044152"/>
                <a:gd name="connsiteX1" fmla="*/ 452549 w 6016415"/>
                <a:gd name="connsiteY1" fmla="*/ 2012721 h 3044152"/>
                <a:gd name="connsiteX2" fmla="*/ 901915 w 6016415"/>
                <a:gd name="connsiteY2" fmla="*/ 2320226 h 3044152"/>
                <a:gd name="connsiteX3" fmla="*/ 2032114 w 6016415"/>
                <a:gd name="connsiteY3" fmla="*/ 3043688 h 3044152"/>
                <a:gd name="connsiteX4" fmla="*/ 3155520 w 6016415"/>
                <a:gd name="connsiteY4" fmla="*/ 2417276 h 3044152"/>
                <a:gd name="connsiteX5" fmla="*/ 3872363 w 6016415"/>
                <a:gd name="connsiteY5" fmla="*/ 1647731 h 3044152"/>
                <a:gd name="connsiteX6" fmla="*/ 4604075 w 6016415"/>
                <a:gd name="connsiteY6" fmla="*/ 805759 h 3044152"/>
                <a:gd name="connsiteX7" fmla="*/ 6016415 w 6016415"/>
                <a:gd name="connsiteY7" fmla="*/ 0 h 3044152"/>
                <a:gd name="connsiteX0" fmla="*/ 0 w 6008274"/>
                <a:gd name="connsiteY0" fmla="*/ 1736763 h 3044152"/>
                <a:gd name="connsiteX1" fmla="*/ 444408 w 6008274"/>
                <a:gd name="connsiteY1" fmla="*/ 2012721 h 3044152"/>
                <a:gd name="connsiteX2" fmla="*/ 893774 w 6008274"/>
                <a:gd name="connsiteY2" fmla="*/ 2320226 h 3044152"/>
                <a:gd name="connsiteX3" fmla="*/ 2023973 w 6008274"/>
                <a:gd name="connsiteY3" fmla="*/ 3043688 h 3044152"/>
                <a:gd name="connsiteX4" fmla="*/ 3147379 w 6008274"/>
                <a:gd name="connsiteY4" fmla="*/ 2417276 h 3044152"/>
                <a:gd name="connsiteX5" fmla="*/ 3864222 w 6008274"/>
                <a:gd name="connsiteY5" fmla="*/ 1647731 h 3044152"/>
                <a:gd name="connsiteX6" fmla="*/ 4595934 w 6008274"/>
                <a:gd name="connsiteY6" fmla="*/ 805759 h 3044152"/>
                <a:gd name="connsiteX7" fmla="*/ 6008274 w 6008274"/>
                <a:gd name="connsiteY7" fmla="*/ 0 h 3044152"/>
                <a:gd name="connsiteX0" fmla="*/ 0 w 6008274"/>
                <a:gd name="connsiteY0" fmla="*/ 1736763 h 3044152"/>
                <a:gd name="connsiteX1" fmla="*/ 468832 w 6008274"/>
                <a:gd name="connsiteY1" fmla="*/ 1986407 h 3044152"/>
                <a:gd name="connsiteX2" fmla="*/ 893774 w 6008274"/>
                <a:gd name="connsiteY2" fmla="*/ 2320226 h 3044152"/>
                <a:gd name="connsiteX3" fmla="*/ 2023973 w 6008274"/>
                <a:gd name="connsiteY3" fmla="*/ 3043688 h 3044152"/>
                <a:gd name="connsiteX4" fmla="*/ 3147379 w 6008274"/>
                <a:gd name="connsiteY4" fmla="*/ 2417276 h 3044152"/>
                <a:gd name="connsiteX5" fmla="*/ 3864222 w 6008274"/>
                <a:gd name="connsiteY5" fmla="*/ 1647731 h 3044152"/>
                <a:gd name="connsiteX6" fmla="*/ 4595934 w 6008274"/>
                <a:gd name="connsiteY6" fmla="*/ 805759 h 3044152"/>
                <a:gd name="connsiteX7" fmla="*/ 6008274 w 6008274"/>
                <a:gd name="connsiteY7" fmla="*/ 0 h 3044152"/>
                <a:gd name="connsiteX0" fmla="*/ 0 w 6008274"/>
                <a:gd name="connsiteY0" fmla="*/ 1736763 h 3046679"/>
                <a:gd name="connsiteX1" fmla="*/ 468832 w 6008274"/>
                <a:gd name="connsiteY1" fmla="*/ 1986407 h 3046679"/>
                <a:gd name="connsiteX2" fmla="*/ 893774 w 6008274"/>
                <a:gd name="connsiteY2" fmla="*/ 2320226 h 3046679"/>
                <a:gd name="connsiteX3" fmla="*/ 2023973 w 6008274"/>
                <a:gd name="connsiteY3" fmla="*/ 3043688 h 3046679"/>
                <a:gd name="connsiteX4" fmla="*/ 3163662 w 6008274"/>
                <a:gd name="connsiteY4" fmla="*/ 2540077 h 3046679"/>
                <a:gd name="connsiteX5" fmla="*/ 3864222 w 6008274"/>
                <a:gd name="connsiteY5" fmla="*/ 1647731 h 3046679"/>
                <a:gd name="connsiteX6" fmla="*/ 4595934 w 6008274"/>
                <a:gd name="connsiteY6" fmla="*/ 805759 h 3046679"/>
                <a:gd name="connsiteX7" fmla="*/ 6008274 w 6008274"/>
                <a:gd name="connsiteY7" fmla="*/ 0 h 3046679"/>
                <a:gd name="connsiteX0" fmla="*/ 0 w 6008274"/>
                <a:gd name="connsiteY0" fmla="*/ 1736763 h 3076875"/>
                <a:gd name="connsiteX1" fmla="*/ 468832 w 6008274"/>
                <a:gd name="connsiteY1" fmla="*/ 1986407 h 3076875"/>
                <a:gd name="connsiteX2" fmla="*/ 893774 w 6008274"/>
                <a:gd name="connsiteY2" fmla="*/ 2320226 h 3076875"/>
                <a:gd name="connsiteX3" fmla="*/ 2023973 w 6008274"/>
                <a:gd name="connsiteY3" fmla="*/ 3043688 h 3076875"/>
                <a:gd name="connsiteX4" fmla="*/ 3196227 w 6008274"/>
                <a:gd name="connsiteY4" fmla="*/ 2820766 h 3076875"/>
                <a:gd name="connsiteX5" fmla="*/ 3864222 w 6008274"/>
                <a:gd name="connsiteY5" fmla="*/ 1647731 h 3076875"/>
                <a:gd name="connsiteX6" fmla="*/ 4595934 w 6008274"/>
                <a:gd name="connsiteY6" fmla="*/ 805759 h 3076875"/>
                <a:gd name="connsiteX7" fmla="*/ 6008274 w 6008274"/>
                <a:gd name="connsiteY7" fmla="*/ 0 h 3076875"/>
                <a:gd name="connsiteX0" fmla="*/ 0 w 6008274"/>
                <a:gd name="connsiteY0" fmla="*/ 1736763 h 2909999"/>
                <a:gd name="connsiteX1" fmla="*/ 468832 w 6008274"/>
                <a:gd name="connsiteY1" fmla="*/ 1986407 h 2909999"/>
                <a:gd name="connsiteX2" fmla="*/ 893774 w 6008274"/>
                <a:gd name="connsiteY2" fmla="*/ 2320226 h 2909999"/>
                <a:gd name="connsiteX3" fmla="*/ 2023973 w 6008274"/>
                <a:gd name="connsiteY3" fmla="*/ 2771770 h 2909999"/>
                <a:gd name="connsiteX4" fmla="*/ 3196227 w 6008274"/>
                <a:gd name="connsiteY4" fmla="*/ 2820766 h 2909999"/>
                <a:gd name="connsiteX5" fmla="*/ 3864222 w 6008274"/>
                <a:gd name="connsiteY5" fmla="*/ 1647731 h 2909999"/>
                <a:gd name="connsiteX6" fmla="*/ 4595934 w 6008274"/>
                <a:gd name="connsiteY6" fmla="*/ 805759 h 2909999"/>
                <a:gd name="connsiteX7" fmla="*/ 6008274 w 6008274"/>
                <a:gd name="connsiteY7" fmla="*/ 0 h 2909999"/>
                <a:gd name="connsiteX0" fmla="*/ 0 w 6008274"/>
                <a:gd name="connsiteY0" fmla="*/ 1736763 h 2937352"/>
                <a:gd name="connsiteX1" fmla="*/ 468832 w 6008274"/>
                <a:gd name="connsiteY1" fmla="*/ 1986407 h 2937352"/>
                <a:gd name="connsiteX2" fmla="*/ 893774 w 6008274"/>
                <a:gd name="connsiteY2" fmla="*/ 2320226 h 2937352"/>
                <a:gd name="connsiteX3" fmla="*/ 2023973 w 6008274"/>
                <a:gd name="connsiteY3" fmla="*/ 2771770 h 2937352"/>
                <a:gd name="connsiteX4" fmla="*/ 3220651 w 6008274"/>
                <a:gd name="connsiteY4" fmla="*/ 2855852 h 2937352"/>
                <a:gd name="connsiteX5" fmla="*/ 3864222 w 6008274"/>
                <a:gd name="connsiteY5" fmla="*/ 1647731 h 2937352"/>
                <a:gd name="connsiteX6" fmla="*/ 4595934 w 6008274"/>
                <a:gd name="connsiteY6" fmla="*/ 805759 h 2937352"/>
                <a:gd name="connsiteX7" fmla="*/ 6008274 w 6008274"/>
                <a:gd name="connsiteY7" fmla="*/ 0 h 2937352"/>
                <a:gd name="connsiteX0" fmla="*/ 0 w 6008274"/>
                <a:gd name="connsiteY0" fmla="*/ 1736763 h 2966386"/>
                <a:gd name="connsiteX1" fmla="*/ 468832 w 6008274"/>
                <a:gd name="connsiteY1" fmla="*/ 1986407 h 2966386"/>
                <a:gd name="connsiteX2" fmla="*/ 893774 w 6008274"/>
                <a:gd name="connsiteY2" fmla="*/ 2320226 h 2966386"/>
                <a:gd name="connsiteX3" fmla="*/ 2154233 w 6008274"/>
                <a:gd name="connsiteY3" fmla="*/ 2850715 h 2966386"/>
                <a:gd name="connsiteX4" fmla="*/ 3220651 w 6008274"/>
                <a:gd name="connsiteY4" fmla="*/ 2855852 h 2966386"/>
                <a:gd name="connsiteX5" fmla="*/ 3864222 w 6008274"/>
                <a:gd name="connsiteY5" fmla="*/ 1647731 h 2966386"/>
                <a:gd name="connsiteX6" fmla="*/ 4595934 w 6008274"/>
                <a:gd name="connsiteY6" fmla="*/ 805759 h 2966386"/>
                <a:gd name="connsiteX7" fmla="*/ 6008274 w 6008274"/>
                <a:gd name="connsiteY7" fmla="*/ 0 h 2966386"/>
                <a:gd name="connsiteX0" fmla="*/ 0 w 6008274"/>
                <a:gd name="connsiteY0" fmla="*/ 1736763 h 2983969"/>
                <a:gd name="connsiteX1" fmla="*/ 468832 w 6008274"/>
                <a:gd name="connsiteY1" fmla="*/ 1986407 h 2983969"/>
                <a:gd name="connsiteX2" fmla="*/ 2154233 w 6008274"/>
                <a:gd name="connsiteY2" fmla="*/ 2850715 h 2983969"/>
                <a:gd name="connsiteX3" fmla="*/ 3220651 w 6008274"/>
                <a:gd name="connsiteY3" fmla="*/ 2855852 h 2983969"/>
                <a:gd name="connsiteX4" fmla="*/ 3864222 w 6008274"/>
                <a:gd name="connsiteY4" fmla="*/ 1647731 h 2983969"/>
                <a:gd name="connsiteX5" fmla="*/ 4595934 w 6008274"/>
                <a:gd name="connsiteY5" fmla="*/ 805759 h 2983969"/>
                <a:gd name="connsiteX6" fmla="*/ 6008274 w 6008274"/>
                <a:gd name="connsiteY6" fmla="*/ 0 h 2983969"/>
                <a:gd name="connsiteX0" fmla="*/ 0 w 6008274"/>
                <a:gd name="connsiteY0" fmla="*/ 1736763 h 2980556"/>
                <a:gd name="connsiteX1" fmla="*/ 802625 w 6008274"/>
                <a:gd name="connsiteY1" fmla="*/ 2047809 h 2980556"/>
                <a:gd name="connsiteX2" fmla="*/ 2154233 w 6008274"/>
                <a:gd name="connsiteY2" fmla="*/ 2850715 h 2980556"/>
                <a:gd name="connsiteX3" fmla="*/ 3220651 w 6008274"/>
                <a:gd name="connsiteY3" fmla="*/ 2855852 h 2980556"/>
                <a:gd name="connsiteX4" fmla="*/ 3864222 w 6008274"/>
                <a:gd name="connsiteY4" fmla="*/ 1647731 h 2980556"/>
                <a:gd name="connsiteX5" fmla="*/ 4595934 w 6008274"/>
                <a:gd name="connsiteY5" fmla="*/ 805759 h 2980556"/>
                <a:gd name="connsiteX6" fmla="*/ 6008274 w 6008274"/>
                <a:gd name="connsiteY6" fmla="*/ 0 h 2980556"/>
                <a:gd name="connsiteX0" fmla="*/ 0 w 6008274"/>
                <a:gd name="connsiteY0" fmla="*/ 1736763 h 2980556"/>
                <a:gd name="connsiteX1" fmla="*/ 802625 w 6008274"/>
                <a:gd name="connsiteY1" fmla="*/ 2047809 h 2980556"/>
                <a:gd name="connsiteX2" fmla="*/ 2154233 w 6008274"/>
                <a:gd name="connsiteY2" fmla="*/ 2850715 h 2980556"/>
                <a:gd name="connsiteX3" fmla="*/ 3220651 w 6008274"/>
                <a:gd name="connsiteY3" fmla="*/ 2855852 h 2980556"/>
                <a:gd name="connsiteX4" fmla="*/ 3864222 w 6008274"/>
                <a:gd name="connsiteY4" fmla="*/ 1647731 h 2980556"/>
                <a:gd name="connsiteX5" fmla="*/ 4718054 w 6008274"/>
                <a:gd name="connsiteY5" fmla="*/ 560156 h 2980556"/>
                <a:gd name="connsiteX6" fmla="*/ 6008274 w 6008274"/>
                <a:gd name="connsiteY6" fmla="*/ 0 h 2980556"/>
                <a:gd name="connsiteX0" fmla="*/ 0 w 5747753"/>
                <a:gd name="connsiteY0" fmla="*/ 1885879 h 3129672"/>
                <a:gd name="connsiteX1" fmla="*/ 802625 w 5747753"/>
                <a:gd name="connsiteY1" fmla="*/ 2196925 h 3129672"/>
                <a:gd name="connsiteX2" fmla="*/ 2154233 w 5747753"/>
                <a:gd name="connsiteY2" fmla="*/ 2999831 h 3129672"/>
                <a:gd name="connsiteX3" fmla="*/ 3220651 w 5747753"/>
                <a:gd name="connsiteY3" fmla="*/ 3004968 h 3129672"/>
                <a:gd name="connsiteX4" fmla="*/ 3864222 w 5747753"/>
                <a:gd name="connsiteY4" fmla="*/ 1796847 h 3129672"/>
                <a:gd name="connsiteX5" fmla="*/ 4718054 w 5747753"/>
                <a:gd name="connsiteY5" fmla="*/ 709272 h 3129672"/>
                <a:gd name="connsiteX6" fmla="*/ 5747753 w 5747753"/>
                <a:gd name="connsiteY6" fmla="*/ 0 h 3129672"/>
                <a:gd name="connsiteX0" fmla="*/ 0 w 5747753"/>
                <a:gd name="connsiteY0" fmla="*/ 2377084 h 3620877"/>
                <a:gd name="connsiteX1" fmla="*/ 802625 w 5747753"/>
                <a:gd name="connsiteY1" fmla="*/ 2688130 h 3620877"/>
                <a:gd name="connsiteX2" fmla="*/ 2154233 w 5747753"/>
                <a:gd name="connsiteY2" fmla="*/ 3491036 h 3620877"/>
                <a:gd name="connsiteX3" fmla="*/ 3220651 w 5747753"/>
                <a:gd name="connsiteY3" fmla="*/ 3496173 h 3620877"/>
                <a:gd name="connsiteX4" fmla="*/ 3864222 w 5747753"/>
                <a:gd name="connsiteY4" fmla="*/ 2288052 h 3620877"/>
                <a:gd name="connsiteX5" fmla="*/ 4718054 w 5747753"/>
                <a:gd name="connsiteY5" fmla="*/ 1200477 h 3620877"/>
                <a:gd name="connsiteX6" fmla="*/ 5747753 w 5747753"/>
                <a:gd name="connsiteY6" fmla="*/ 0 h 3620877"/>
                <a:gd name="connsiteX0" fmla="*/ 0 w 5747753"/>
                <a:gd name="connsiteY0" fmla="*/ 2377084 h 3620877"/>
                <a:gd name="connsiteX1" fmla="*/ 802625 w 5747753"/>
                <a:gd name="connsiteY1" fmla="*/ 2688130 h 3620877"/>
                <a:gd name="connsiteX2" fmla="*/ 2154233 w 5747753"/>
                <a:gd name="connsiteY2" fmla="*/ 3491036 h 3620877"/>
                <a:gd name="connsiteX3" fmla="*/ 3220651 w 5747753"/>
                <a:gd name="connsiteY3" fmla="*/ 3496173 h 3620877"/>
                <a:gd name="connsiteX4" fmla="*/ 3864222 w 5747753"/>
                <a:gd name="connsiteY4" fmla="*/ 2288052 h 3620877"/>
                <a:gd name="connsiteX5" fmla="*/ 4644783 w 5747753"/>
                <a:gd name="connsiteY5" fmla="*/ 911016 h 3620877"/>
                <a:gd name="connsiteX6" fmla="*/ 5747753 w 5747753"/>
                <a:gd name="connsiteY6" fmla="*/ 0 h 3620877"/>
                <a:gd name="connsiteX0" fmla="*/ 0 w 5747753"/>
                <a:gd name="connsiteY0" fmla="*/ 2377084 h 3624289"/>
                <a:gd name="connsiteX1" fmla="*/ 810766 w 5747753"/>
                <a:gd name="connsiteY1" fmla="*/ 2626730 h 3624289"/>
                <a:gd name="connsiteX2" fmla="*/ 2154233 w 5747753"/>
                <a:gd name="connsiteY2" fmla="*/ 3491036 h 3624289"/>
                <a:gd name="connsiteX3" fmla="*/ 3220651 w 5747753"/>
                <a:gd name="connsiteY3" fmla="*/ 3496173 h 3624289"/>
                <a:gd name="connsiteX4" fmla="*/ 3864222 w 5747753"/>
                <a:gd name="connsiteY4" fmla="*/ 2288052 h 3624289"/>
                <a:gd name="connsiteX5" fmla="*/ 4644783 w 5747753"/>
                <a:gd name="connsiteY5" fmla="*/ 911016 h 3624289"/>
                <a:gd name="connsiteX6" fmla="*/ 5747753 w 5747753"/>
                <a:gd name="connsiteY6" fmla="*/ 0 h 3624289"/>
                <a:gd name="connsiteX0" fmla="*/ 0 w 6057122"/>
                <a:gd name="connsiteY0" fmla="*/ 2675315 h 3922520"/>
                <a:gd name="connsiteX1" fmla="*/ 810766 w 6057122"/>
                <a:gd name="connsiteY1" fmla="*/ 2924961 h 3922520"/>
                <a:gd name="connsiteX2" fmla="*/ 2154233 w 6057122"/>
                <a:gd name="connsiteY2" fmla="*/ 3789267 h 3922520"/>
                <a:gd name="connsiteX3" fmla="*/ 3220651 w 6057122"/>
                <a:gd name="connsiteY3" fmla="*/ 3794404 h 3922520"/>
                <a:gd name="connsiteX4" fmla="*/ 3864222 w 6057122"/>
                <a:gd name="connsiteY4" fmla="*/ 2586283 h 3922520"/>
                <a:gd name="connsiteX5" fmla="*/ 4644783 w 6057122"/>
                <a:gd name="connsiteY5" fmla="*/ 1209247 h 3922520"/>
                <a:gd name="connsiteX6" fmla="*/ 6057122 w 6057122"/>
                <a:gd name="connsiteY6" fmla="*/ 0 h 3922520"/>
                <a:gd name="connsiteX0" fmla="*/ 0 w 6057122"/>
                <a:gd name="connsiteY0" fmla="*/ 2675315 h 3921927"/>
                <a:gd name="connsiteX1" fmla="*/ 810766 w 6057122"/>
                <a:gd name="connsiteY1" fmla="*/ 2924961 h 3921927"/>
                <a:gd name="connsiteX2" fmla="*/ 2154233 w 6057122"/>
                <a:gd name="connsiteY2" fmla="*/ 3789267 h 3921927"/>
                <a:gd name="connsiteX3" fmla="*/ 3220651 w 6057122"/>
                <a:gd name="connsiteY3" fmla="*/ 3794404 h 3921927"/>
                <a:gd name="connsiteX4" fmla="*/ 4018907 w 6057122"/>
                <a:gd name="connsiteY4" fmla="*/ 2595055 h 3921927"/>
                <a:gd name="connsiteX5" fmla="*/ 4644783 w 6057122"/>
                <a:gd name="connsiteY5" fmla="*/ 1209247 h 3921927"/>
                <a:gd name="connsiteX6" fmla="*/ 6057122 w 6057122"/>
                <a:gd name="connsiteY6" fmla="*/ 0 h 3921927"/>
                <a:gd name="connsiteX0" fmla="*/ 0 w 6057122"/>
                <a:gd name="connsiteY0" fmla="*/ 2675315 h 3921927"/>
                <a:gd name="connsiteX1" fmla="*/ 810766 w 6057122"/>
                <a:gd name="connsiteY1" fmla="*/ 2924961 h 3921927"/>
                <a:gd name="connsiteX2" fmla="*/ 2154233 w 6057122"/>
                <a:gd name="connsiteY2" fmla="*/ 3789267 h 3921927"/>
                <a:gd name="connsiteX3" fmla="*/ 3220651 w 6057122"/>
                <a:gd name="connsiteY3" fmla="*/ 3794404 h 3921927"/>
                <a:gd name="connsiteX4" fmla="*/ 4018907 w 6057122"/>
                <a:gd name="connsiteY4" fmla="*/ 2595055 h 3921927"/>
                <a:gd name="connsiteX5" fmla="*/ 4864599 w 6057122"/>
                <a:gd name="connsiteY5" fmla="*/ 919786 h 3921927"/>
                <a:gd name="connsiteX6" fmla="*/ 6057122 w 6057122"/>
                <a:gd name="connsiteY6" fmla="*/ 0 h 3921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57122" h="3921927">
                  <a:moveTo>
                    <a:pt x="0" y="2675315"/>
                  </a:moveTo>
                  <a:cubicBezTo>
                    <a:pt x="133066" y="2743879"/>
                    <a:pt x="451727" y="2739302"/>
                    <a:pt x="810766" y="2924961"/>
                  </a:cubicBezTo>
                  <a:cubicBezTo>
                    <a:pt x="1169805" y="3110620"/>
                    <a:pt x="1752586" y="3644360"/>
                    <a:pt x="2154233" y="3789267"/>
                  </a:cubicBezTo>
                  <a:cubicBezTo>
                    <a:pt x="2555880" y="3934174"/>
                    <a:pt x="2909872" y="3993439"/>
                    <a:pt x="3220651" y="3794404"/>
                  </a:cubicBezTo>
                  <a:cubicBezTo>
                    <a:pt x="3531430" y="3595369"/>
                    <a:pt x="3744916" y="3074158"/>
                    <a:pt x="4018907" y="2595055"/>
                  </a:cubicBezTo>
                  <a:cubicBezTo>
                    <a:pt x="4292898" y="2115952"/>
                    <a:pt x="4524896" y="1352295"/>
                    <a:pt x="4864599" y="919786"/>
                  </a:cubicBezTo>
                  <a:cubicBezTo>
                    <a:pt x="5204302" y="487277"/>
                    <a:pt x="5548619" y="242180"/>
                    <a:pt x="6057122" y="0"/>
                  </a:cubicBezTo>
                </a:path>
              </a:pathLst>
            </a:custGeom>
            <a:no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300" b="0" i="0" u="none" strike="noStrike" cap="none" normalizeH="0" baseline="0" dirty="0" smtClean="0">
                <a:ln>
                  <a:noFill/>
                </a:ln>
                <a:solidFill>
                  <a:schemeClr val="tx1"/>
                </a:solidFill>
                <a:effectLst/>
                <a:latin typeface="Arial" charset="0"/>
              </a:endParaRPr>
            </a:p>
          </p:txBody>
        </p:sp>
        <p:cxnSp>
          <p:nvCxnSpPr>
            <p:cNvPr id="37" name="Rak pil 36"/>
            <p:cNvCxnSpPr/>
            <p:nvPr/>
          </p:nvCxnSpPr>
          <p:spPr bwMode="auto">
            <a:xfrm>
              <a:off x="1328738" y="4288375"/>
              <a:ext cx="7892026" cy="590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pic>
          <p:nvPicPr>
            <p:cNvPr id="7" name="Picture 13" descr="C:\Documents and Settings\00anduhm\Lokala inställningar\Temporary Internet Files\Content.IE5\6A9OTHLJ\MM900234717[1].gif"/>
            <p:cNvPicPr>
              <a:picLocks noChangeAspect="1" noChangeArrowheads="1" noCrop="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7663" y="3640675"/>
              <a:ext cx="98107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Koppling 2"/>
            <p:cNvSpPr/>
            <p:nvPr/>
          </p:nvSpPr>
          <p:spPr bwMode="auto">
            <a:xfrm>
              <a:off x="1802059" y="4227205"/>
              <a:ext cx="123825" cy="134144"/>
            </a:xfrm>
            <a:prstGeom prst="flowChartConnector">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sv-SE" sz="1400">
                <a:solidFill>
                  <a:schemeClr val="bg1"/>
                </a:solidFill>
                <a:latin typeface="Arial" charset="0"/>
              </a:endParaRPr>
            </a:p>
          </p:txBody>
        </p:sp>
        <p:sp>
          <p:nvSpPr>
            <p:cNvPr id="25" name="Koppling 24"/>
            <p:cNvSpPr/>
            <p:nvPr/>
          </p:nvSpPr>
          <p:spPr bwMode="auto">
            <a:xfrm>
              <a:off x="5687181" y="4227205"/>
              <a:ext cx="123825" cy="134144"/>
            </a:xfrm>
            <a:prstGeom prst="flowChartConnector">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sv-SE" sz="1400">
                <a:solidFill>
                  <a:schemeClr val="bg1"/>
                </a:solidFill>
                <a:latin typeface="Arial" charset="0"/>
              </a:endParaRPr>
            </a:p>
          </p:txBody>
        </p:sp>
        <p:sp>
          <p:nvSpPr>
            <p:cNvPr id="26" name="Koppling 25"/>
            <p:cNvSpPr/>
            <p:nvPr/>
          </p:nvSpPr>
          <p:spPr bwMode="auto">
            <a:xfrm>
              <a:off x="2807987" y="4226780"/>
              <a:ext cx="123825" cy="134144"/>
            </a:xfrm>
            <a:prstGeom prst="flowChartConnector">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sv-SE" sz="1400">
                <a:solidFill>
                  <a:schemeClr val="bg1"/>
                </a:solidFill>
                <a:latin typeface="Arial" charset="0"/>
              </a:endParaRPr>
            </a:p>
          </p:txBody>
        </p:sp>
        <p:sp>
          <p:nvSpPr>
            <p:cNvPr id="31" name="Koppling 30"/>
            <p:cNvSpPr/>
            <p:nvPr/>
          </p:nvSpPr>
          <p:spPr bwMode="auto">
            <a:xfrm>
              <a:off x="6752458" y="4225429"/>
              <a:ext cx="123825" cy="134144"/>
            </a:xfrm>
            <a:prstGeom prst="flowChartConnector">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sv-SE" sz="1400">
                <a:solidFill>
                  <a:schemeClr val="bg1"/>
                </a:solidFill>
                <a:latin typeface="Arial" charset="0"/>
              </a:endParaRPr>
            </a:p>
          </p:txBody>
        </p:sp>
        <p:sp>
          <p:nvSpPr>
            <p:cNvPr id="35" name="textruta 34"/>
            <p:cNvSpPr txBox="1"/>
            <p:nvPr/>
          </p:nvSpPr>
          <p:spPr>
            <a:xfrm>
              <a:off x="1366880" y="4483918"/>
              <a:ext cx="994182" cy="646331"/>
            </a:xfrm>
            <a:prstGeom prst="rect">
              <a:avLst/>
            </a:prstGeom>
            <a:noFill/>
          </p:spPr>
          <p:txBody>
            <a:bodyPr wrap="none" rtlCol="0">
              <a:spAutoFit/>
            </a:bodyPr>
            <a:lstStyle/>
            <a:p>
              <a:pPr algn="ctr"/>
              <a:r>
                <a:rPr lang="sv-SE" sz="1200" dirty="0" smtClean="0"/>
                <a:t>Innovatören</a:t>
              </a:r>
            </a:p>
            <a:p>
              <a:pPr algn="ctr"/>
              <a:r>
                <a:rPr lang="sv-SE" sz="1200" dirty="0" smtClean="0"/>
                <a:t>beskriver</a:t>
              </a:r>
            </a:p>
            <a:p>
              <a:pPr algn="ctr"/>
              <a:r>
                <a:rPr lang="sv-SE" sz="1200" dirty="0" smtClean="0"/>
                <a:t>sin idé</a:t>
              </a:r>
              <a:endParaRPr lang="sv-SE" sz="1200" dirty="0"/>
            </a:p>
          </p:txBody>
        </p:sp>
        <p:sp>
          <p:nvSpPr>
            <p:cNvPr id="36" name="textruta 35"/>
            <p:cNvSpPr txBox="1"/>
            <p:nvPr/>
          </p:nvSpPr>
          <p:spPr>
            <a:xfrm>
              <a:off x="2344886" y="4483918"/>
              <a:ext cx="1037463" cy="646331"/>
            </a:xfrm>
            <a:prstGeom prst="rect">
              <a:avLst/>
            </a:prstGeom>
            <a:noFill/>
          </p:spPr>
          <p:txBody>
            <a:bodyPr wrap="none" rtlCol="0">
              <a:spAutoFit/>
            </a:bodyPr>
            <a:lstStyle/>
            <a:p>
              <a:pPr algn="ctr"/>
              <a:r>
                <a:rPr lang="sv-SE" sz="1200" dirty="0"/>
                <a:t>Innovatören </a:t>
              </a:r>
              <a:endParaRPr lang="sv-SE" sz="1200" dirty="0" smtClean="0"/>
            </a:p>
            <a:p>
              <a:pPr algn="ctr"/>
              <a:r>
                <a:rPr lang="sv-SE" sz="1200" dirty="0" smtClean="0"/>
                <a:t>verifierar </a:t>
              </a:r>
            </a:p>
            <a:p>
              <a:pPr algn="ctr"/>
              <a:r>
                <a:rPr lang="sv-SE" sz="1200" dirty="0" smtClean="0"/>
                <a:t>konceptet</a:t>
              </a:r>
              <a:endParaRPr lang="sv-SE" sz="1200" dirty="0"/>
            </a:p>
          </p:txBody>
        </p:sp>
        <p:sp>
          <p:nvSpPr>
            <p:cNvPr id="44" name="textruta 43"/>
            <p:cNvSpPr txBox="1"/>
            <p:nvPr/>
          </p:nvSpPr>
          <p:spPr>
            <a:xfrm>
              <a:off x="5204333" y="4483918"/>
              <a:ext cx="1071127" cy="646331"/>
            </a:xfrm>
            <a:prstGeom prst="rect">
              <a:avLst/>
            </a:prstGeom>
            <a:noFill/>
          </p:spPr>
          <p:txBody>
            <a:bodyPr wrap="none" rtlCol="0">
              <a:spAutoFit/>
            </a:bodyPr>
            <a:lstStyle/>
            <a:p>
              <a:pPr algn="ctr"/>
              <a:r>
                <a:rPr lang="sv-SE" sz="1200" dirty="0" smtClean="0"/>
                <a:t>Innovatörens</a:t>
              </a:r>
            </a:p>
            <a:p>
              <a:pPr algn="ctr"/>
              <a:r>
                <a:rPr lang="sv-SE" sz="1200" dirty="0" smtClean="0"/>
                <a:t>första</a:t>
              </a:r>
            </a:p>
            <a:p>
              <a:pPr algn="ctr"/>
              <a:r>
                <a:rPr lang="sv-SE" sz="1200" dirty="0" smtClean="0"/>
                <a:t>leverans</a:t>
              </a:r>
            </a:p>
          </p:txBody>
        </p:sp>
        <p:sp>
          <p:nvSpPr>
            <p:cNvPr id="45" name="Koppling 44"/>
            <p:cNvSpPr/>
            <p:nvPr/>
          </p:nvSpPr>
          <p:spPr bwMode="auto">
            <a:xfrm>
              <a:off x="4348316" y="4218385"/>
              <a:ext cx="123825" cy="134144"/>
            </a:xfrm>
            <a:prstGeom prst="flowChartConnector">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sv-SE" sz="1400">
                <a:solidFill>
                  <a:schemeClr val="bg1"/>
                </a:solidFill>
                <a:latin typeface="Arial" charset="0"/>
              </a:endParaRPr>
            </a:p>
          </p:txBody>
        </p:sp>
        <p:sp>
          <p:nvSpPr>
            <p:cNvPr id="46" name="textruta 45"/>
            <p:cNvSpPr txBox="1"/>
            <p:nvPr/>
          </p:nvSpPr>
          <p:spPr>
            <a:xfrm>
              <a:off x="3891496" y="4483918"/>
              <a:ext cx="1037463" cy="646331"/>
            </a:xfrm>
            <a:prstGeom prst="rect">
              <a:avLst/>
            </a:prstGeom>
            <a:noFill/>
          </p:spPr>
          <p:txBody>
            <a:bodyPr wrap="none" rtlCol="0">
              <a:spAutoFit/>
            </a:bodyPr>
            <a:lstStyle/>
            <a:p>
              <a:pPr algn="ctr"/>
              <a:r>
                <a:rPr lang="sv-SE" sz="1200" dirty="0"/>
                <a:t>Innovatören </a:t>
              </a:r>
              <a:endParaRPr lang="sv-SE" sz="1200" dirty="0" smtClean="0"/>
            </a:p>
            <a:p>
              <a:pPr algn="ctr"/>
              <a:r>
                <a:rPr lang="sv-SE" sz="1200" dirty="0" smtClean="0"/>
                <a:t>utvecklar</a:t>
              </a:r>
            </a:p>
            <a:p>
              <a:pPr algn="ctr"/>
              <a:r>
                <a:rPr lang="sv-SE" sz="1200" dirty="0" smtClean="0"/>
                <a:t>erbjudande</a:t>
              </a:r>
            </a:p>
          </p:txBody>
        </p:sp>
        <p:sp>
          <p:nvSpPr>
            <p:cNvPr id="47" name="textruta 46"/>
            <p:cNvSpPr txBox="1"/>
            <p:nvPr/>
          </p:nvSpPr>
          <p:spPr>
            <a:xfrm>
              <a:off x="6446516" y="4483918"/>
              <a:ext cx="735707" cy="461665"/>
            </a:xfrm>
            <a:prstGeom prst="rect">
              <a:avLst/>
            </a:prstGeom>
            <a:noFill/>
          </p:spPr>
          <p:txBody>
            <a:bodyPr wrap="square" rtlCol="0">
              <a:spAutoFit/>
            </a:bodyPr>
            <a:lstStyle/>
            <a:p>
              <a:pPr algn="ctr"/>
              <a:r>
                <a:rPr lang="sv-SE" sz="1200" dirty="0" smtClean="0"/>
                <a:t>Break-</a:t>
              </a:r>
            </a:p>
            <a:p>
              <a:pPr algn="ctr"/>
              <a:r>
                <a:rPr lang="sv-SE" sz="1200" dirty="0" err="1" smtClean="0"/>
                <a:t>even</a:t>
              </a:r>
              <a:r>
                <a:rPr lang="sv-SE" sz="1200" dirty="0" smtClean="0"/>
                <a:t> </a:t>
              </a:r>
            </a:p>
          </p:txBody>
        </p:sp>
        <p:sp>
          <p:nvSpPr>
            <p:cNvPr id="34" name="Frihandsfigur 33"/>
            <p:cNvSpPr/>
            <p:nvPr/>
          </p:nvSpPr>
          <p:spPr bwMode="auto">
            <a:xfrm>
              <a:off x="1562100" y="2154178"/>
              <a:ext cx="7658664" cy="2073027"/>
            </a:xfrm>
            <a:custGeom>
              <a:avLst/>
              <a:gdLst>
                <a:gd name="connsiteX0" fmla="*/ 0 w 6826313"/>
                <a:gd name="connsiteY0" fmla="*/ 1566250 h 2815654"/>
                <a:gd name="connsiteX1" fmla="*/ 651850 w 6826313"/>
                <a:gd name="connsiteY1" fmla="*/ 1819747 h 2815654"/>
                <a:gd name="connsiteX2" fmla="*/ 1475715 w 6826313"/>
                <a:gd name="connsiteY2" fmla="*/ 2399169 h 2815654"/>
                <a:gd name="connsiteX3" fmla="*/ 2996698 w 6826313"/>
                <a:gd name="connsiteY3" fmla="*/ 2815628 h 2815654"/>
                <a:gd name="connsiteX4" fmla="*/ 3965418 w 6826313"/>
                <a:gd name="connsiteY4" fmla="*/ 2417276 h 2815654"/>
                <a:gd name="connsiteX5" fmla="*/ 4454305 w 6826313"/>
                <a:gd name="connsiteY5" fmla="*/ 1928388 h 2815654"/>
                <a:gd name="connsiteX6" fmla="*/ 5413973 w 6826313"/>
                <a:gd name="connsiteY6" fmla="*/ 805759 h 2815654"/>
                <a:gd name="connsiteX7" fmla="*/ 6826313 w 6826313"/>
                <a:gd name="connsiteY7" fmla="*/ 0 h 2815654"/>
                <a:gd name="connsiteX0" fmla="*/ 0 w 6826313"/>
                <a:gd name="connsiteY0" fmla="*/ 1566250 h 2815660"/>
                <a:gd name="connsiteX1" fmla="*/ 651850 w 6826313"/>
                <a:gd name="connsiteY1" fmla="*/ 1819747 h 2815660"/>
                <a:gd name="connsiteX2" fmla="*/ 1475715 w 6826313"/>
                <a:gd name="connsiteY2" fmla="*/ 2399169 h 2815660"/>
                <a:gd name="connsiteX3" fmla="*/ 2996698 w 6826313"/>
                <a:gd name="connsiteY3" fmla="*/ 2815628 h 2815660"/>
                <a:gd name="connsiteX4" fmla="*/ 3965418 w 6826313"/>
                <a:gd name="connsiteY4" fmla="*/ 2417276 h 2815660"/>
                <a:gd name="connsiteX5" fmla="*/ 4682261 w 6826313"/>
                <a:gd name="connsiteY5" fmla="*/ 1647731 h 2815660"/>
                <a:gd name="connsiteX6" fmla="*/ 5413973 w 6826313"/>
                <a:gd name="connsiteY6" fmla="*/ 805759 h 2815660"/>
                <a:gd name="connsiteX7" fmla="*/ 6826313 w 6826313"/>
                <a:gd name="connsiteY7" fmla="*/ 0 h 2815660"/>
                <a:gd name="connsiteX0" fmla="*/ 0 w 6826313"/>
                <a:gd name="connsiteY0" fmla="*/ 1566250 h 2815660"/>
                <a:gd name="connsiteX1" fmla="*/ 362126 w 6826313"/>
                <a:gd name="connsiteY1" fmla="*/ 1675362 h 2815660"/>
                <a:gd name="connsiteX2" fmla="*/ 651850 w 6826313"/>
                <a:gd name="connsiteY2" fmla="*/ 1819747 h 2815660"/>
                <a:gd name="connsiteX3" fmla="*/ 1475715 w 6826313"/>
                <a:gd name="connsiteY3" fmla="*/ 2399169 h 2815660"/>
                <a:gd name="connsiteX4" fmla="*/ 2996698 w 6826313"/>
                <a:gd name="connsiteY4" fmla="*/ 2815628 h 2815660"/>
                <a:gd name="connsiteX5" fmla="*/ 3965418 w 6826313"/>
                <a:gd name="connsiteY5" fmla="*/ 2417276 h 2815660"/>
                <a:gd name="connsiteX6" fmla="*/ 4682261 w 6826313"/>
                <a:gd name="connsiteY6" fmla="*/ 1647731 h 2815660"/>
                <a:gd name="connsiteX7" fmla="*/ 5413973 w 6826313"/>
                <a:gd name="connsiteY7" fmla="*/ 805759 h 2815660"/>
                <a:gd name="connsiteX8" fmla="*/ 6826313 w 6826313"/>
                <a:gd name="connsiteY8" fmla="*/ 0 h 2815660"/>
                <a:gd name="connsiteX0" fmla="*/ 0 w 6875160"/>
                <a:gd name="connsiteY0" fmla="*/ 1601337 h 2815660"/>
                <a:gd name="connsiteX1" fmla="*/ 410973 w 6875160"/>
                <a:gd name="connsiteY1" fmla="*/ 1675362 h 2815660"/>
                <a:gd name="connsiteX2" fmla="*/ 700697 w 6875160"/>
                <a:gd name="connsiteY2" fmla="*/ 1819747 h 2815660"/>
                <a:gd name="connsiteX3" fmla="*/ 1524562 w 6875160"/>
                <a:gd name="connsiteY3" fmla="*/ 2399169 h 2815660"/>
                <a:gd name="connsiteX4" fmla="*/ 3045545 w 6875160"/>
                <a:gd name="connsiteY4" fmla="*/ 2815628 h 2815660"/>
                <a:gd name="connsiteX5" fmla="*/ 4014265 w 6875160"/>
                <a:gd name="connsiteY5" fmla="*/ 2417276 h 2815660"/>
                <a:gd name="connsiteX6" fmla="*/ 4731108 w 6875160"/>
                <a:gd name="connsiteY6" fmla="*/ 1647731 h 2815660"/>
                <a:gd name="connsiteX7" fmla="*/ 5462820 w 6875160"/>
                <a:gd name="connsiteY7" fmla="*/ 805759 h 2815660"/>
                <a:gd name="connsiteX8" fmla="*/ 6875160 w 6875160"/>
                <a:gd name="connsiteY8" fmla="*/ 0 h 2815660"/>
                <a:gd name="connsiteX0" fmla="*/ 0 w 6875160"/>
                <a:gd name="connsiteY0" fmla="*/ 1601337 h 2815660"/>
                <a:gd name="connsiteX1" fmla="*/ 443539 w 6875160"/>
                <a:gd name="connsiteY1" fmla="*/ 1675362 h 2815660"/>
                <a:gd name="connsiteX2" fmla="*/ 700697 w 6875160"/>
                <a:gd name="connsiteY2" fmla="*/ 1819747 h 2815660"/>
                <a:gd name="connsiteX3" fmla="*/ 1524562 w 6875160"/>
                <a:gd name="connsiteY3" fmla="*/ 2399169 h 2815660"/>
                <a:gd name="connsiteX4" fmla="*/ 3045545 w 6875160"/>
                <a:gd name="connsiteY4" fmla="*/ 2815628 h 2815660"/>
                <a:gd name="connsiteX5" fmla="*/ 4014265 w 6875160"/>
                <a:gd name="connsiteY5" fmla="*/ 2417276 h 2815660"/>
                <a:gd name="connsiteX6" fmla="*/ 4731108 w 6875160"/>
                <a:gd name="connsiteY6" fmla="*/ 1647731 h 2815660"/>
                <a:gd name="connsiteX7" fmla="*/ 5462820 w 6875160"/>
                <a:gd name="connsiteY7" fmla="*/ 805759 h 2815660"/>
                <a:gd name="connsiteX8" fmla="*/ 6875160 w 6875160"/>
                <a:gd name="connsiteY8" fmla="*/ 0 h 2815660"/>
                <a:gd name="connsiteX0" fmla="*/ 0 w 6875160"/>
                <a:gd name="connsiteY0" fmla="*/ 1601337 h 2815660"/>
                <a:gd name="connsiteX1" fmla="*/ 443539 w 6875160"/>
                <a:gd name="connsiteY1" fmla="*/ 1675362 h 2815660"/>
                <a:gd name="connsiteX2" fmla="*/ 790251 w 6875160"/>
                <a:gd name="connsiteY2" fmla="*/ 1881148 h 2815660"/>
                <a:gd name="connsiteX3" fmla="*/ 1524562 w 6875160"/>
                <a:gd name="connsiteY3" fmla="*/ 2399169 h 2815660"/>
                <a:gd name="connsiteX4" fmla="*/ 3045545 w 6875160"/>
                <a:gd name="connsiteY4" fmla="*/ 2815628 h 2815660"/>
                <a:gd name="connsiteX5" fmla="*/ 4014265 w 6875160"/>
                <a:gd name="connsiteY5" fmla="*/ 2417276 h 2815660"/>
                <a:gd name="connsiteX6" fmla="*/ 4731108 w 6875160"/>
                <a:gd name="connsiteY6" fmla="*/ 1647731 h 2815660"/>
                <a:gd name="connsiteX7" fmla="*/ 5462820 w 6875160"/>
                <a:gd name="connsiteY7" fmla="*/ 805759 h 2815660"/>
                <a:gd name="connsiteX8" fmla="*/ 6875160 w 6875160"/>
                <a:gd name="connsiteY8" fmla="*/ 0 h 2815660"/>
                <a:gd name="connsiteX0" fmla="*/ 0 w 6875160"/>
                <a:gd name="connsiteY0" fmla="*/ 1601337 h 2815654"/>
                <a:gd name="connsiteX1" fmla="*/ 443539 w 6875160"/>
                <a:gd name="connsiteY1" fmla="*/ 1675362 h 2815654"/>
                <a:gd name="connsiteX2" fmla="*/ 790251 w 6875160"/>
                <a:gd name="connsiteY2" fmla="*/ 1881148 h 2815654"/>
                <a:gd name="connsiteX3" fmla="*/ 1540845 w 6875160"/>
                <a:gd name="connsiteY3" fmla="*/ 2434255 h 2815654"/>
                <a:gd name="connsiteX4" fmla="*/ 3045545 w 6875160"/>
                <a:gd name="connsiteY4" fmla="*/ 2815628 h 2815654"/>
                <a:gd name="connsiteX5" fmla="*/ 4014265 w 6875160"/>
                <a:gd name="connsiteY5" fmla="*/ 2417276 h 2815654"/>
                <a:gd name="connsiteX6" fmla="*/ 4731108 w 6875160"/>
                <a:gd name="connsiteY6" fmla="*/ 1647731 h 2815654"/>
                <a:gd name="connsiteX7" fmla="*/ 5462820 w 6875160"/>
                <a:gd name="connsiteY7" fmla="*/ 805759 h 2815654"/>
                <a:gd name="connsiteX8" fmla="*/ 6875160 w 6875160"/>
                <a:gd name="connsiteY8" fmla="*/ 0 h 2815654"/>
                <a:gd name="connsiteX0" fmla="*/ 0 w 6875160"/>
                <a:gd name="connsiteY0" fmla="*/ 1601337 h 2824425"/>
                <a:gd name="connsiteX1" fmla="*/ 443539 w 6875160"/>
                <a:gd name="connsiteY1" fmla="*/ 1675362 h 2824425"/>
                <a:gd name="connsiteX2" fmla="*/ 790251 w 6875160"/>
                <a:gd name="connsiteY2" fmla="*/ 1881148 h 2824425"/>
                <a:gd name="connsiteX3" fmla="*/ 1540845 w 6875160"/>
                <a:gd name="connsiteY3" fmla="*/ 2434255 h 2824425"/>
                <a:gd name="connsiteX4" fmla="*/ 2988555 w 6875160"/>
                <a:gd name="connsiteY4" fmla="*/ 2824400 h 2824425"/>
                <a:gd name="connsiteX5" fmla="*/ 4014265 w 6875160"/>
                <a:gd name="connsiteY5" fmla="*/ 2417276 h 2824425"/>
                <a:gd name="connsiteX6" fmla="*/ 4731108 w 6875160"/>
                <a:gd name="connsiteY6" fmla="*/ 1647731 h 2824425"/>
                <a:gd name="connsiteX7" fmla="*/ 5462820 w 6875160"/>
                <a:gd name="connsiteY7" fmla="*/ 805759 h 2824425"/>
                <a:gd name="connsiteX8" fmla="*/ 6875160 w 6875160"/>
                <a:gd name="connsiteY8" fmla="*/ 0 h 2824425"/>
                <a:gd name="connsiteX0" fmla="*/ 0 w 6899584"/>
                <a:gd name="connsiteY0" fmla="*/ 1724138 h 2824425"/>
                <a:gd name="connsiteX1" fmla="*/ 467963 w 6899584"/>
                <a:gd name="connsiteY1" fmla="*/ 1675362 h 2824425"/>
                <a:gd name="connsiteX2" fmla="*/ 814675 w 6899584"/>
                <a:gd name="connsiteY2" fmla="*/ 1881148 h 2824425"/>
                <a:gd name="connsiteX3" fmla="*/ 1565269 w 6899584"/>
                <a:gd name="connsiteY3" fmla="*/ 2434255 h 2824425"/>
                <a:gd name="connsiteX4" fmla="*/ 3012979 w 6899584"/>
                <a:gd name="connsiteY4" fmla="*/ 2824400 h 2824425"/>
                <a:gd name="connsiteX5" fmla="*/ 4038689 w 6899584"/>
                <a:gd name="connsiteY5" fmla="*/ 2417276 h 2824425"/>
                <a:gd name="connsiteX6" fmla="*/ 4755532 w 6899584"/>
                <a:gd name="connsiteY6" fmla="*/ 1647731 h 2824425"/>
                <a:gd name="connsiteX7" fmla="*/ 5487244 w 6899584"/>
                <a:gd name="connsiteY7" fmla="*/ 805759 h 2824425"/>
                <a:gd name="connsiteX8" fmla="*/ 6899584 w 6899584"/>
                <a:gd name="connsiteY8" fmla="*/ 0 h 2824425"/>
                <a:gd name="connsiteX0" fmla="*/ 0 w 6899584"/>
                <a:gd name="connsiteY0" fmla="*/ 1724138 h 2824425"/>
                <a:gd name="connsiteX1" fmla="*/ 467963 w 6899584"/>
                <a:gd name="connsiteY1" fmla="*/ 1780620 h 2824425"/>
                <a:gd name="connsiteX2" fmla="*/ 814675 w 6899584"/>
                <a:gd name="connsiteY2" fmla="*/ 1881148 h 2824425"/>
                <a:gd name="connsiteX3" fmla="*/ 1565269 w 6899584"/>
                <a:gd name="connsiteY3" fmla="*/ 2434255 h 2824425"/>
                <a:gd name="connsiteX4" fmla="*/ 3012979 w 6899584"/>
                <a:gd name="connsiteY4" fmla="*/ 2824400 h 2824425"/>
                <a:gd name="connsiteX5" fmla="*/ 4038689 w 6899584"/>
                <a:gd name="connsiteY5" fmla="*/ 2417276 h 2824425"/>
                <a:gd name="connsiteX6" fmla="*/ 4755532 w 6899584"/>
                <a:gd name="connsiteY6" fmla="*/ 1647731 h 2824425"/>
                <a:gd name="connsiteX7" fmla="*/ 5487244 w 6899584"/>
                <a:gd name="connsiteY7" fmla="*/ 805759 h 2824425"/>
                <a:gd name="connsiteX8" fmla="*/ 6899584 w 6899584"/>
                <a:gd name="connsiteY8" fmla="*/ 0 h 2824425"/>
                <a:gd name="connsiteX0" fmla="*/ 0 w 6899584"/>
                <a:gd name="connsiteY0" fmla="*/ 1724138 h 2824425"/>
                <a:gd name="connsiteX1" fmla="*/ 581942 w 6899584"/>
                <a:gd name="connsiteY1" fmla="*/ 1780620 h 2824425"/>
                <a:gd name="connsiteX2" fmla="*/ 814675 w 6899584"/>
                <a:gd name="connsiteY2" fmla="*/ 1881148 h 2824425"/>
                <a:gd name="connsiteX3" fmla="*/ 1565269 w 6899584"/>
                <a:gd name="connsiteY3" fmla="*/ 2434255 h 2824425"/>
                <a:gd name="connsiteX4" fmla="*/ 3012979 w 6899584"/>
                <a:gd name="connsiteY4" fmla="*/ 2824400 h 2824425"/>
                <a:gd name="connsiteX5" fmla="*/ 4038689 w 6899584"/>
                <a:gd name="connsiteY5" fmla="*/ 2417276 h 2824425"/>
                <a:gd name="connsiteX6" fmla="*/ 4755532 w 6899584"/>
                <a:gd name="connsiteY6" fmla="*/ 1647731 h 2824425"/>
                <a:gd name="connsiteX7" fmla="*/ 5487244 w 6899584"/>
                <a:gd name="connsiteY7" fmla="*/ 805759 h 2824425"/>
                <a:gd name="connsiteX8" fmla="*/ 6899584 w 6899584"/>
                <a:gd name="connsiteY8" fmla="*/ 0 h 2824425"/>
                <a:gd name="connsiteX0" fmla="*/ 0 w 6899584"/>
                <a:gd name="connsiteY0" fmla="*/ 1724138 h 2824425"/>
                <a:gd name="connsiteX1" fmla="*/ 581942 w 6899584"/>
                <a:gd name="connsiteY1" fmla="*/ 1780620 h 2824425"/>
                <a:gd name="connsiteX2" fmla="*/ 814675 w 6899584"/>
                <a:gd name="connsiteY2" fmla="*/ 1881148 h 2824425"/>
                <a:gd name="connsiteX3" fmla="*/ 1565269 w 6899584"/>
                <a:gd name="connsiteY3" fmla="*/ 2434255 h 2824425"/>
                <a:gd name="connsiteX4" fmla="*/ 3012979 w 6899584"/>
                <a:gd name="connsiteY4" fmla="*/ 2824400 h 2824425"/>
                <a:gd name="connsiteX5" fmla="*/ 4038689 w 6899584"/>
                <a:gd name="connsiteY5" fmla="*/ 2417276 h 2824425"/>
                <a:gd name="connsiteX6" fmla="*/ 4755532 w 6899584"/>
                <a:gd name="connsiteY6" fmla="*/ 1647731 h 2824425"/>
                <a:gd name="connsiteX7" fmla="*/ 5487244 w 6899584"/>
                <a:gd name="connsiteY7" fmla="*/ 805759 h 2824425"/>
                <a:gd name="connsiteX8" fmla="*/ 6899584 w 6899584"/>
                <a:gd name="connsiteY8" fmla="*/ 0 h 2824425"/>
                <a:gd name="connsiteX0" fmla="*/ 0 w 6899584"/>
                <a:gd name="connsiteY0" fmla="*/ 1724138 h 2824423"/>
                <a:gd name="connsiteX1" fmla="*/ 581942 w 6899584"/>
                <a:gd name="connsiteY1" fmla="*/ 1780620 h 2824423"/>
                <a:gd name="connsiteX2" fmla="*/ 1018206 w 6899584"/>
                <a:gd name="connsiteY2" fmla="*/ 1986406 h 2824423"/>
                <a:gd name="connsiteX3" fmla="*/ 1565269 w 6899584"/>
                <a:gd name="connsiteY3" fmla="*/ 2434255 h 2824423"/>
                <a:gd name="connsiteX4" fmla="*/ 3012979 w 6899584"/>
                <a:gd name="connsiteY4" fmla="*/ 2824400 h 2824423"/>
                <a:gd name="connsiteX5" fmla="*/ 4038689 w 6899584"/>
                <a:gd name="connsiteY5" fmla="*/ 2417276 h 2824423"/>
                <a:gd name="connsiteX6" fmla="*/ 4755532 w 6899584"/>
                <a:gd name="connsiteY6" fmla="*/ 1647731 h 2824423"/>
                <a:gd name="connsiteX7" fmla="*/ 5487244 w 6899584"/>
                <a:gd name="connsiteY7" fmla="*/ 805759 h 2824423"/>
                <a:gd name="connsiteX8" fmla="*/ 6899584 w 6899584"/>
                <a:gd name="connsiteY8" fmla="*/ 0 h 2824423"/>
                <a:gd name="connsiteX0" fmla="*/ 0 w 6317642"/>
                <a:gd name="connsiteY0" fmla="*/ 1780620 h 2824423"/>
                <a:gd name="connsiteX1" fmla="*/ 436264 w 6317642"/>
                <a:gd name="connsiteY1" fmla="*/ 1986406 h 2824423"/>
                <a:gd name="connsiteX2" fmla="*/ 983327 w 6317642"/>
                <a:gd name="connsiteY2" fmla="*/ 2434255 h 2824423"/>
                <a:gd name="connsiteX3" fmla="*/ 2431037 w 6317642"/>
                <a:gd name="connsiteY3" fmla="*/ 2824400 h 2824423"/>
                <a:gd name="connsiteX4" fmla="*/ 3456747 w 6317642"/>
                <a:gd name="connsiteY4" fmla="*/ 2417276 h 2824423"/>
                <a:gd name="connsiteX5" fmla="*/ 4173590 w 6317642"/>
                <a:gd name="connsiteY5" fmla="*/ 1647731 h 2824423"/>
                <a:gd name="connsiteX6" fmla="*/ 4905302 w 6317642"/>
                <a:gd name="connsiteY6" fmla="*/ 805759 h 2824423"/>
                <a:gd name="connsiteX7" fmla="*/ 6317642 w 6317642"/>
                <a:gd name="connsiteY7" fmla="*/ 0 h 2824423"/>
                <a:gd name="connsiteX0" fmla="*/ 0 w 6162957"/>
                <a:gd name="connsiteY0" fmla="*/ 1745534 h 2824423"/>
                <a:gd name="connsiteX1" fmla="*/ 281579 w 6162957"/>
                <a:gd name="connsiteY1" fmla="*/ 1986406 h 2824423"/>
                <a:gd name="connsiteX2" fmla="*/ 828642 w 6162957"/>
                <a:gd name="connsiteY2" fmla="*/ 2434255 h 2824423"/>
                <a:gd name="connsiteX3" fmla="*/ 2276352 w 6162957"/>
                <a:gd name="connsiteY3" fmla="*/ 2824400 h 2824423"/>
                <a:gd name="connsiteX4" fmla="*/ 3302062 w 6162957"/>
                <a:gd name="connsiteY4" fmla="*/ 2417276 h 2824423"/>
                <a:gd name="connsiteX5" fmla="*/ 4018905 w 6162957"/>
                <a:gd name="connsiteY5" fmla="*/ 1647731 h 2824423"/>
                <a:gd name="connsiteX6" fmla="*/ 4750617 w 6162957"/>
                <a:gd name="connsiteY6" fmla="*/ 805759 h 2824423"/>
                <a:gd name="connsiteX7" fmla="*/ 6162957 w 6162957"/>
                <a:gd name="connsiteY7" fmla="*/ 0 h 2824423"/>
                <a:gd name="connsiteX0" fmla="*/ 0 w 6024555"/>
                <a:gd name="connsiteY0" fmla="*/ 1771849 h 2824423"/>
                <a:gd name="connsiteX1" fmla="*/ 143177 w 6024555"/>
                <a:gd name="connsiteY1" fmla="*/ 1986406 h 2824423"/>
                <a:gd name="connsiteX2" fmla="*/ 690240 w 6024555"/>
                <a:gd name="connsiteY2" fmla="*/ 2434255 h 2824423"/>
                <a:gd name="connsiteX3" fmla="*/ 2137950 w 6024555"/>
                <a:gd name="connsiteY3" fmla="*/ 2824400 h 2824423"/>
                <a:gd name="connsiteX4" fmla="*/ 3163660 w 6024555"/>
                <a:gd name="connsiteY4" fmla="*/ 2417276 h 2824423"/>
                <a:gd name="connsiteX5" fmla="*/ 3880503 w 6024555"/>
                <a:gd name="connsiteY5" fmla="*/ 1647731 h 2824423"/>
                <a:gd name="connsiteX6" fmla="*/ 4612215 w 6024555"/>
                <a:gd name="connsiteY6" fmla="*/ 805759 h 2824423"/>
                <a:gd name="connsiteX7" fmla="*/ 6024555 w 6024555"/>
                <a:gd name="connsiteY7" fmla="*/ 0 h 2824423"/>
                <a:gd name="connsiteX0" fmla="*/ 0 w 6097827"/>
                <a:gd name="connsiteY0" fmla="*/ 1754306 h 2824423"/>
                <a:gd name="connsiteX1" fmla="*/ 216449 w 6097827"/>
                <a:gd name="connsiteY1" fmla="*/ 1986406 h 2824423"/>
                <a:gd name="connsiteX2" fmla="*/ 763512 w 6097827"/>
                <a:gd name="connsiteY2" fmla="*/ 2434255 h 2824423"/>
                <a:gd name="connsiteX3" fmla="*/ 2211222 w 6097827"/>
                <a:gd name="connsiteY3" fmla="*/ 2824400 h 2824423"/>
                <a:gd name="connsiteX4" fmla="*/ 3236932 w 6097827"/>
                <a:gd name="connsiteY4" fmla="*/ 2417276 h 2824423"/>
                <a:gd name="connsiteX5" fmla="*/ 3953775 w 6097827"/>
                <a:gd name="connsiteY5" fmla="*/ 1647731 h 2824423"/>
                <a:gd name="connsiteX6" fmla="*/ 4685487 w 6097827"/>
                <a:gd name="connsiteY6" fmla="*/ 805759 h 2824423"/>
                <a:gd name="connsiteX7" fmla="*/ 6097827 w 6097827"/>
                <a:gd name="connsiteY7" fmla="*/ 0 h 2824423"/>
                <a:gd name="connsiteX0" fmla="*/ 0 w 6016415"/>
                <a:gd name="connsiteY0" fmla="*/ 1780621 h 2824423"/>
                <a:gd name="connsiteX1" fmla="*/ 135037 w 6016415"/>
                <a:gd name="connsiteY1" fmla="*/ 1986406 h 2824423"/>
                <a:gd name="connsiteX2" fmla="*/ 682100 w 6016415"/>
                <a:gd name="connsiteY2" fmla="*/ 2434255 h 2824423"/>
                <a:gd name="connsiteX3" fmla="*/ 2129810 w 6016415"/>
                <a:gd name="connsiteY3" fmla="*/ 2824400 h 2824423"/>
                <a:gd name="connsiteX4" fmla="*/ 3155520 w 6016415"/>
                <a:gd name="connsiteY4" fmla="*/ 2417276 h 2824423"/>
                <a:gd name="connsiteX5" fmla="*/ 3872363 w 6016415"/>
                <a:gd name="connsiteY5" fmla="*/ 1647731 h 2824423"/>
                <a:gd name="connsiteX6" fmla="*/ 4604075 w 6016415"/>
                <a:gd name="connsiteY6" fmla="*/ 805759 h 2824423"/>
                <a:gd name="connsiteX7" fmla="*/ 6016415 w 6016415"/>
                <a:gd name="connsiteY7" fmla="*/ 0 h 2824423"/>
                <a:gd name="connsiteX0" fmla="*/ 0 w 6016415"/>
                <a:gd name="connsiteY0" fmla="*/ 1780621 h 2824420"/>
                <a:gd name="connsiteX1" fmla="*/ 338570 w 6016415"/>
                <a:gd name="connsiteY1" fmla="*/ 2179380 h 2824420"/>
                <a:gd name="connsiteX2" fmla="*/ 682100 w 6016415"/>
                <a:gd name="connsiteY2" fmla="*/ 2434255 h 2824420"/>
                <a:gd name="connsiteX3" fmla="*/ 2129810 w 6016415"/>
                <a:gd name="connsiteY3" fmla="*/ 2824400 h 2824420"/>
                <a:gd name="connsiteX4" fmla="*/ 3155520 w 6016415"/>
                <a:gd name="connsiteY4" fmla="*/ 2417276 h 2824420"/>
                <a:gd name="connsiteX5" fmla="*/ 3872363 w 6016415"/>
                <a:gd name="connsiteY5" fmla="*/ 1647731 h 2824420"/>
                <a:gd name="connsiteX6" fmla="*/ 4604075 w 6016415"/>
                <a:gd name="connsiteY6" fmla="*/ 805759 h 2824420"/>
                <a:gd name="connsiteX7" fmla="*/ 6016415 w 6016415"/>
                <a:gd name="connsiteY7" fmla="*/ 0 h 2824420"/>
                <a:gd name="connsiteX0" fmla="*/ 0 w 6016415"/>
                <a:gd name="connsiteY0" fmla="*/ 1780621 h 2824422"/>
                <a:gd name="connsiteX1" fmla="*/ 354852 w 6016415"/>
                <a:gd name="connsiteY1" fmla="*/ 2056579 h 2824422"/>
                <a:gd name="connsiteX2" fmla="*/ 682100 w 6016415"/>
                <a:gd name="connsiteY2" fmla="*/ 2434255 h 2824422"/>
                <a:gd name="connsiteX3" fmla="*/ 2129810 w 6016415"/>
                <a:gd name="connsiteY3" fmla="*/ 2824400 h 2824422"/>
                <a:gd name="connsiteX4" fmla="*/ 3155520 w 6016415"/>
                <a:gd name="connsiteY4" fmla="*/ 2417276 h 2824422"/>
                <a:gd name="connsiteX5" fmla="*/ 3872363 w 6016415"/>
                <a:gd name="connsiteY5" fmla="*/ 1647731 h 2824422"/>
                <a:gd name="connsiteX6" fmla="*/ 4604075 w 6016415"/>
                <a:gd name="connsiteY6" fmla="*/ 805759 h 2824422"/>
                <a:gd name="connsiteX7" fmla="*/ 6016415 w 6016415"/>
                <a:gd name="connsiteY7" fmla="*/ 0 h 2824422"/>
                <a:gd name="connsiteX0" fmla="*/ 0 w 6016415"/>
                <a:gd name="connsiteY0" fmla="*/ 1780621 h 2824583"/>
                <a:gd name="connsiteX1" fmla="*/ 354852 w 6016415"/>
                <a:gd name="connsiteY1" fmla="*/ 2056579 h 2824583"/>
                <a:gd name="connsiteX2" fmla="*/ 861209 w 6016415"/>
                <a:gd name="connsiteY2" fmla="*/ 2372855 h 2824583"/>
                <a:gd name="connsiteX3" fmla="*/ 2129810 w 6016415"/>
                <a:gd name="connsiteY3" fmla="*/ 2824400 h 2824583"/>
                <a:gd name="connsiteX4" fmla="*/ 3155520 w 6016415"/>
                <a:gd name="connsiteY4" fmla="*/ 2417276 h 2824583"/>
                <a:gd name="connsiteX5" fmla="*/ 3872363 w 6016415"/>
                <a:gd name="connsiteY5" fmla="*/ 1647731 h 2824583"/>
                <a:gd name="connsiteX6" fmla="*/ 4604075 w 6016415"/>
                <a:gd name="connsiteY6" fmla="*/ 805759 h 2824583"/>
                <a:gd name="connsiteX7" fmla="*/ 6016415 w 6016415"/>
                <a:gd name="connsiteY7" fmla="*/ 0 h 2824583"/>
                <a:gd name="connsiteX0" fmla="*/ 0 w 6016415"/>
                <a:gd name="connsiteY0" fmla="*/ 1780621 h 2824583"/>
                <a:gd name="connsiteX1" fmla="*/ 411842 w 6016415"/>
                <a:gd name="connsiteY1" fmla="*/ 2047807 h 2824583"/>
                <a:gd name="connsiteX2" fmla="*/ 861209 w 6016415"/>
                <a:gd name="connsiteY2" fmla="*/ 2372855 h 2824583"/>
                <a:gd name="connsiteX3" fmla="*/ 2129810 w 6016415"/>
                <a:gd name="connsiteY3" fmla="*/ 2824400 h 2824583"/>
                <a:gd name="connsiteX4" fmla="*/ 3155520 w 6016415"/>
                <a:gd name="connsiteY4" fmla="*/ 2417276 h 2824583"/>
                <a:gd name="connsiteX5" fmla="*/ 3872363 w 6016415"/>
                <a:gd name="connsiteY5" fmla="*/ 1647731 h 2824583"/>
                <a:gd name="connsiteX6" fmla="*/ 4604075 w 6016415"/>
                <a:gd name="connsiteY6" fmla="*/ 805759 h 2824583"/>
                <a:gd name="connsiteX7" fmla="*/ 6016415 w 6016415"/>
                <a:gd name="connsiteY7" fmla="*/ 0 h 2824583"/>
                <a:gd name="connsiteX0" fmla="*/ 0 w 6016415"/>
                <a:gd name="connsiteY0" fmla="*/ 1780621 h 2824583"/>
                <a:gd name="connsiteX1" fmla="*/ 452549 w 6016415"/>
                <a:gd name="connsiteY1" fmla="*/ 2012721 h 2824583"/>
                <a:gd name="connsiteX2" fmla="*/ 861209 w 6016415"/>
                <a:gd name="connsiteY2" fmla="*/ 2372855 h 2824583"/>
                <a:gd name="connsiteX3" fmla="*/ 2129810 w 6016415"/>
                <a:gd name="connsiteY3" fmla="*/ 2824400 h 2824583"/>
                <a:gd name="connsiteX4" fmla="*/ 3155520 w 6016415"/>
                <a:gd name="connsiteY4" fmla="*/ 2417276 h 2824583"/>
                <a:gd name="connsiteX5" fmla="*/ 3872363 w 6016415"/>
                <a:gd name="connsiteY5" fmla="*/ 1647731 h 2824583"/>
                <a:gd name="connsiteX6" fmla="*/ 4604075 w 6016415"/>
                <a:gd name="connsiteY6" fmla="*/ 805759 h 2824583"/>
                <a:gd name="connsiteX7" fmla="*/ 6016415 w 6016415"/>
                <a:gd name="connsiteY7" fmla="*/ 0 h 2824583"/>
                <a:gd name="connsiteX0" fmla="*/ 0 w 6016415"/>
                <a:gd name="connsiteY0" fmla="*/ 1780621 h 2824848"/>
                <a:gd name="connsiteX1" fmla="*/ 452549 w 6016415"/>
                <a:gd name="connsiteY1" fmla="*/ 2012721 h 2824848"/>
                <a:gd name="connsiteX2" fmla="*/ 877491 w 6016415"/>
                <a:gd name="connsiteY2" fmla="*/ 2346541 h 2824848"/>
                <a:gd name="connsiteX3" fmla="*/ 2129810 w 6016415"/>
                <a:gd name="connsiteY3" fmla="*/ 2824400 h 2824848"/>
                <a:gd name="connsiteX4" fmla="*/ 3155520 w 6016415"/>
                <a:gd name="connsiteY4" fmla="*/ 2417276 h 2824848"/>
                <a:gd name="connsiteX5" fmla="*/ 3872363 w 6016415"/>
                <a:gd name="connsiteY5" fmla="*/ 1647731 h 2824848"/>
                <a:gd name="connsiteX6" fmla="*/ 4604075 w 6016415"/>
                <a:gd name="connsiteY6" fmla="*/ 805759 h 2824848"/>
                <a:gd name="connsiteX7" fmla="*/ 6016415 w 6016415"/>
                <a:gd name="connsiteY7" fmla="*/ 0 h 2824848"/>
                <a:gd name="connsiteX0" fmla="*/ 0 w 6016415"/>
                <a:gd name="connsiteY0" fmla="*/ 1780621 h 3043939"/>
                <a:gd name="connsiteX1" fmla="*/ 452549 w 6016415"/>
                <a:gd name="connsiteY1" fmla="*/ 2012721 h 3043939"/>
                <a:gd name="connsiteX2" fmla="*/ 877491 w 6016415"/>
                <a:gd name="connsiteY2" fmla="*/ 2346541 h 3043939"/>
                <a:gd name="connsiteX3" fmla="*/ 2032114 w 6016415"/>
                <a:gd name="connsiteY3" fmla="*/ 3043688 h 3043939"/>
                <a:gd name="connsiteX4" fmla="*/ 3155520 w 6016415"/>
                <a:gd name="connsiteY4" fmla="*/ 2417276 h 3043939"/>
                <a:gd name="connsiteX5" fmla="*/ 3872363 w 6016415"/>
                <a:gd name="connsiteY5" fmla="*/ 1647731 h 3043939"/>
                <a:gd name="connsiteX6" fmla="*/ 4604075 w 6016415"/>
                <a:gd name="connsiteY6" fmla="*/ 805759 h 3043939"/>
                <a:gd name="connsiteX7" fmla="*/ 6016415 w 6016415"/>
                <a:gd name="connsiteY7" fmla="*/ 0 h 3043939"/>
                <a:gd name="connsiteX0" fmla="*/ 0 w 6016415"/>
                <a:gd name="connsiteY0" fmla="*/ 1780621 h 3044152"/>
                <a:gd name="connsiteX1" fmla="*/ 452549 w 6016415"/>
                <a:gd name="connsiteY1" fmla="*/ 2012721 h 3044152"/>
                <a:gd name="connsiteX2" fmla="*/ 901915 w 6016415"/>
                <a:gd name="connsiteY2" fmla="*/ 2320226 h 3044152"/>
                <a:gd name="connsiteX3" fmla="*/ 2032114 w 6016415"/>
                <a:gd name="connsiteY3" fmla="*/ 3043688 h 3044152"/>
                <a:gd name="connsiteX4" fmla="*/ 3155520 w 6016415"/>
                <a:gd name="connsiteY4" fmla="*/ 2417276 h 3044152"/>
                <a:gd name="connsiteX5" fmla="*/ 3872363 w 6016415"/>
                <a:gd name="connsiteY5" fmla="*/ 1647731 h 3044152"/>
                <a:gd name="connsiteX6" fmla="*/ 4604075 w 6016415"/>
                <a:gd name="connsiteY6" fmla="*/ 805759 h 3044152"/>
                <a:gd name="connsiteX7" fmla="*/ 6016415 w 6016415"/>
                <a:gd name="connsiteY7" fmla="*/ 0 h 3044152"/>
                <a:gd name="connsiteX0" fmla="*/ 0 w 6016415"/>
                <a:gd name="connsiteY0" fmla="*/ 1780621 h 3044152"/>
                <a:gd name="connsiteX1" fmla="*/ 452549 w 6016415"/>
                <a:gd name="connsiteY1" fmla="*/ 2012721 h 3044152"/>
                <a:gd name="connsiteX2" fmla="*/ 901915 w 6016415"/>
                <a:gd name="connsiteY2" fmla="*/ 2320226 h 3044152"/>
                <a:gd name="connsiteX3" fmla="*/ 2032114 w 6016415"/>
                <a:gd name="connsiteY3" fmla="*/ 3043688 h 3044152"/>
                <a:gd name="connsiteX4" fmla="*/ 3155520 w 6016415"/>
                <a:gd name="connsiteY4" fmla="*/ 2417276 h 3044152"/>
                <a:gd name="connsiteX5" fmla="*/ 3872363 w 6016415"/>
                <a:gd name="connsiteY5" fmla="*/ 1647731 h 3044152"/>
                <a:gd name="connsiteX6" fmla="*/ 4604075 w 6016415"/>
                <a:gd name="connsiteY6" fmla="*/ 805759 h 3044152"/>
                <a:gd name="connsiteX7" fmla="*/ 6016415 w 6016415"/>
                <a:gd name="connsiteY7" fmla="*/ 0 h 3044152"/>
                <a:gd name="connsiteX0" fmla="*/ 0 w 6008274"/>
                <a:gd name="connsiteY0" fmla="*/ 1736763 h 3044152"/>
                <a:gd name="connsiteX1" fmla="*/ 444408 w 6008274"/>
                <a:gd name="connsiteY1" fmla="*/ 2012721 h 3044152"/>
                <a:gd name="connsiteX2" fmla="*/ 893774 w 6008274"/>
                <a:gd name="connsiteY2" fmla="*/ 2320226 h 3044152"/>
                <a:gd name="connsiteX3" fmla="*/ 2023973 w 6008274"/>
                <a:gd name="connsiteY3" fmla="*/ 3043688 h 3044152"/>
                <a:gd name="connsiteX4" fmla="*/ 3147379 w 6008274"/>
                <a:gd name="connsiteY4" fmla="*/ 2417276 h 3044152"/>
                <a:gd name="connsiteX5" fmla="*/ 3864222 w 6008274"/>
                <a:gd name="connsiteY5" fmla="*/ 1647731 h 3044152"/>
                <a:gd name="connsiteX6" fmla="*/ 4595934 w 6008274"/>
                <a:gd name="connsiteY6" fmla="*/ 805759 h 3044152"/>
                <a:gd name="connsiteX7" fmla="*/ 6008274 w 6008274"/>
                <a:gd name="connsiteY7" fmla="*/ 0 h 3044152"/>
                <a:gd name="connsiteX0" fmla="*/ 0 w 6008274"/>
                <a:gd name="connsiteY0" fmla="*/ 1736763 h 3044152"/>
                <a:gd name="connsiteX1" fmla="*/ 468832 w 6008274"/>
                <a:gd name="connsiteY1" fmla="*/ 1986407 h 3044152"/>
                <a:gd name="connsiteX2" fmla="*/ 893774 w 6008274"/>
                <a:gd name="connsiteY2" fmla="*/ 2320226 h 3044152"/>
                <a:gd name="connsiteX3" fmla="*/ 2023973 w 6008274"/>
                <a:gd name="connsiteY3" fmla="*/ 3043688 h 3044152"/>
                <a:gd name="connsiteX4" fmla="*/ 3147379 w 6008274"/>
                <a:gd name="connsiteY4" fmla="*/ 2417276 h 3044152"/>
                <a:gd name="connsiteX5" fmla="*/ 3864222 w 6008274"/>
                <a:gd name="connsiteY5" fmla="*/ 1647731 h 3044152"/>
                <a:gd name="connsiteX6" fmla="*/ 4595934 w 6008274"/>
                <a:gd name="connsiteY6" fmla="*/ 805759 h 3044152"/>
                <a:gd name="connsiteX7" fmla="*/ 6008274 w 6008274"/>
                <a:gd name="connsiteY7" fmla="*/ 0 h 3044152"/>
                <a:gd name="connsiteX0" fmla="*/ 0 w 6008274"/>
                <a:gd name="connsiteY0" fmla="*/ 1736763 h 3046679"/>
                <a:gd name="connsiteX1" fmla="*/ 468832 w 6008274"/>
                <a:gd name="connsiteY1" fmla="*/ 1986407 h 3046679"/>
                <a:gd name="connsiteX2" fmla="*/ 893774 w 6008274"/>
                <a:gd name="connsiteY2" fmla="*/ 2320226 h 3046679"/>
                <a:gd name="connsiteX3" fmla="*/ 2023973 w 6008274"/>
                <a:gd name="connsiteY3" fmla="*/ 3043688 h 3046679"/>
                <a:gd name="connsiteX4" fmla="*/ 3163662 w 6008274"/>
                <a:gd name="connsiteY4" fmla="*/ 2540077 h 3046679"/>
                <a:gd name="connsiteX5" fmla="*/ 3864222 w 6008274"/>
                <a:gd name="connsiteY5" fmla="*/ 1647731 h 3046679"/>
                <a:gd name="connsiteX6" fmla="*/ 4595934 w 6008274"/>
                <a:gd name="connsiteY6" fmla="*/ 805759 h 3046679"/>
                <a:gd name="connsiteX7" fmla="*/ 6008274 w 6008274"/>
                <a:gd name="connsiteY7" fmla="*/ 0 h 3046679"/>
                <a:gd name="connsiteX0" fmla="*/ 0 w 6008274"/>
                <a:gd name="connsiteY0" fmla="*/ 1736763 h 3076875"/>
                <a:gd name="connsiteX1" fmla="*/ 468832 w 6008274"/>
                <a:gd name="connsiteY1" fmla="*/ 1986407 h 3076875"/>
                <a:gd name="connsiteX2" fmla="*/ 893774 w 6008274"/>
                <a:gd name="connsiteY2" fmla="*/ 2320226 h 3076875"/>
                <a:gd name="connsiteX3" fmla="*/ 2023973 w 6008274"/>
                <a:gd name="connsiteY3" fmla="*/ 3043688 h 3076875"/>
                <a:gd name="connsiteX4" fmla="*/ 3196227 w 6008274"/>
                <a:gd name="connsiteY4" fmla="*/ 2820766 h 3076875"/>
                <a:gd name="connsiteX5" fmla="*/ 3864222 w 6008274"/>
                <a:gd name="connsiteY5" fmla="*/ 1647731 h 3076875"/>
                <a:gd name="connsiteX6" fmla="*/ 4595934 w 6008274"/>
                <a:gd name="connsiteY6" fmla="*/ 805759 h 3076875"/>
                <a:gd name="connsiteX7" fmla="*/ 6008274 w 6008274"/>
                <a:gd name="connsiteY7" fmla="*/ 0 h 3076875"/>
                <a:gd name="connsiteX0" fmla="*/ 0 w 6008274"/>
                <a:gd name="connsiteY0" fmla="*/ 1736763 h 2909999"/>
                <a:gd name="connsiteX1" fmla="*/ 468832 w 6008274"/>
                <a:gd name="connsiteY1" fmla="*/ 1986407 h 2909999"/>
                <a:gd name="connsiteX2" fmla="*/ 893774 w 6008274"/>
                <a:gd name="connsiteY2" fmla="*/ 2320226 h 2909999"/>
                <a:gd name="connsiteX3" fmla="*/ 2023973 w 6008274"/>
                <a:gd name="connsiteY3" fmla="*/ 2771770 h 2909999"/>
                <a:gd name="connsiteX4" fmla="*/ 3196227 w 6008274"/>
                <a:gd name="connsiteY4" fmla="*/ 2820766 h 2909999"/>
                <a:gd name="connsiteX5" fmla="*/ 3864222 w 6008274"/>
                <a:gd name="connsiteY5" fmla="*/ 1647731 h 2909999"/>
                <a:gd name="connsiteX6" fmla="*/ 4595934 w 6008274"/>
                <a:gd name="connsiteY6" fmla="*/ 805759 h 2909999"/>
                <a:gd name="connsiteX7" fmla="*/ 6008274 w 6008274"/>
                <a:gd name="connsiteY7" fmla="*/ 0 h 2909999"/>
                <a:gd name="connsiteX0" fmla="*/ 0 w 6008274"/>
                <a:gd name="connsiteY0" fmla="*/ 1736763 h 2937352"/>
                <a:gd name="connsiteX1" fmla="*/ 468832 w 6008274"/>
                <a:gd name="connsiteY1" fmla="*/ 1986407 h 2937352"/>
                <a:gd name="connsiteX2" fmla="*/ 893774 w 6008274"/>
                <a:gd name="connsiteY2" fmla="*/ 2320226 h 2937352"/>
                <a:gd name="connsiteX3" fmla="*/ 2023973 w 6008274"/>
                <a:gd name="connsiteY3" fmla="*/ 2771770 h 2937352"/>
                <a:gd name="connsiteX4" fmla="*/ 3220651 w 6008274"/>
                <a:gd name="connsiteY4" fmla="*/ 2855852 h 2937352"/>
                <a:gd name="connsiteX5" fmla="*/ 3864222 w 6008274"/>
                <a:gd name="connsiteY5" fmla="*/ 1647731 h 2937352"/>
                <a:gd name="connsiteX6" fmla="*/ 4595934 w 6008274"/>
                <a:gd name="connsiteY6" fmla="*/ 805759 h 2937352"/>
                <a:gd name="connsiteX7" fmla="*/ 6008274 w 6008274"/>
                <a:gd name="connsiteY7" fmla="*/ 0 h 2937352"/>
                <a:gd name="connsiteX0" fmla="*/ 0 w 6008274"/>
                <a:gd name="connsiteY0" fmla="*/ 1736763 h 2966386"/>
                <a:gd name="connsiteX1" fmla="*/ 468832 w 6008274"/>
                <a:gd name="connsiteY1" fmla="*/ 1986407 h 2966386"/>
                <a:gd name="connsiteX2" fmla="*/ 893774 w 6008274"/>
                <a:gd name="connsiteY2" fmla="*/ 2320226 h 2966386"/>
                <a:gd name="connsiteX3" fmla="*/ 2154233 w 6008274"/>
                <a:gd name="connsiteY3" fmla="*/ 2850715 h 2966386"/>
                <a:gd name="connsiteX4" fmla="*/ 3220651 w 6008274"/>
                <a:gd name="connsiteY4" fmla="*/ 2855852 h 2966386"/>
                <a:gd name="connsiteX5" fmla="*/ 3864222 w 6008274"/>
                <a:gd name="connsiteY5" fmla="*/ 1647731 h 2966386"/>
                <a:gd name="connsiteX6" fmla="*/ 4595934 w 6008274"/>
                <a:gd name="connsiteY6" fmla="*/ 805759 h 2966386"/>
                <a:gd name="connsiteX7" fmla="*/ 6008274 w 6008274"/>
                <a:gd name="connsiteY7" fmla="*/ 0 h 2966386"/>
                <a:gd name="connsiteX0" fmla="*/ 0 w 6008274"/>
                <a:gd name="connsiteY0" fmla="*/ 1736763 h 2983969"/>
                <a:gd name="connsiteX1" fmla="*/ 468832 w 6008274"/>
                <a:gd name="connsiteY1" fmla="*/ 1986407 h 2983969"/>
                <a:gd name="connsiteX2" fmla="*/ 2154233 w 6008274"/>
                <a:gd name="connsiteY2" fmla="*/ 2850715 h 2983969"/>
                <a:gd name="connsiteX3" fmla="*/ 3220651 w 6008274"/>
                <a:gd name="connsiteY3" fmla="*/ 2855852 h 2983969"/>
                <a:gd name="connsiteX4" fmla="*/ 3864222 w 6008274"/>
                <a:gd name="connsiteY4" fmla="*/ 1647731 h 2983969"/>
                <a:gd name="connsiteX5" fmla="*/ 4595934 w 6008274"/>
                <a:gd name="connsiteY5" fmla="*/ 805759 h 2983969"/>
                <a:gd name="connsiteX6" fmla="*/ 6008274 w 6008274"/>
                <a:gd name="connsiteY6" fmla="*/ 0 h 2983969"/>
                <a:gd name="connsiteX0" fmla="*/ 0 w 6008274"/>
                <a:gd name="connsiteY0" fmla="*/ 1736763 h 2980556"/>
                <a:gd name="connsiteX1" fmla="*/ 802625 w 6008274"/>
                <a:gd name="connsiteY1" fmla="*/ 2047809 h 2980556"/>
                <a:gd name="connsiteX2" fmla="*/ 2154233 w 6008274"/>
                <a:gd name="connsiteY2" fmla="*/ 2850715 h 2980556"/>
                <a:gd name="connsiteX3" fmla="*/ 3220651 w 6008274"/>
                <a:gd name="connsiteY3" fmla="*/ 2855852 h 2980556"/>
                <a:gd name="connsiteX4" fmla="*/ 3864222 w 6008274"/>
                <a:gd name="connsiteY4" fmla="*/ 1647731 h 2980556"/>
                <a:gd name="connsiteX5" fmla="*/ 4595934 w 6008274"/>
                <a:gd name="connsiteY5" fmla="*/ 805759 h 2980556"/>
                <a:gd name="connsiteX6" fmla="*/ 6008274 w 6008274"/>
                <a:gd name="connsiteY6" fmla="*/ 0 h 2980556"/>
                <a:gd name="connsiteX0" fmla="*/ 0 w 6008274"/>
                <a:gd name="connsiteY0" fmla="*/ 1736763 h 2980556"/>
                <a:gd name="connsiteX1" fmla="*/ 802625 w 6008274"/>
                <a:gd name="connsiteY1" fmla="*/ 2047809 h 2980556"/>
                <a:gd name="connsiteX2" fmla="*/ 2154233 w 6008274"/>
                <a:gd name="connsiteY2" fmla="*/ 2850715 h 2980556"/>
                <a:gd name="connsiteX3" fmla="*/ 3220651 w 6008274"/>
                <a:gd name="connsiteY3" fmla="*/ 2855852 h 2980556"/>
                <a:gd name="connsiteX4" fmla="*/ 3864222 w 6008274"/>
                <a:gd name="connsiteY4" fmla="*/ 1647731 h 2980556"/>
                <a:gd name="connsiteX5" fmla="*/ 4718054 w 6008274"/>
                <a:gd name="connsiteY5" fmla="*/ 560156 h 2980556"/>
                <a:gd name="connsiteX6" fmla="*/ 6008274 w 6008274"/>
                <a:gd name="connsiteY6" fmla="*/ 0 h 2980556"/>
                <a:gd name="connsiteX0" fmla="*/ 0 w 5747753"/>
                <a:gd name="connsiteY0" fmla="*/ 1885879 h 3129672"/>
                <a:gd name="connsiteX1" fmla="*/ 802625 w 5747753"/>
                <a:gd name="connsiteY1" fmla="*/ 2196925 h 3129672"/>
                <a:gd name="connsiteX2" fmla="*/ 2154233 w 5747753"/>
                <a:gd name="connsiteY2" fmla="*/ 2999831 h 3129672"/>
                <a:gd name="connsiteX3" fmla="*/ 3220651 w 5747753"/>
                <a:gd name="connsiteY3" fmla="*/ 3004968 h 3129672"/>
                <a:gd name="connsiteX4" fmla="*/ 3864222 w 5747753"/>
                <a:gd name="connsiteY4" fmla="*/ 1796847 h 3129672"/>
                <a:gd name="connsiteX5" fmla="*/ 4718054 w 5747753"/>
                <a:gd name="connsiteY5" fmla="*/ 709272 h 3129672"/>
                <a:gd name="connsiteX6" fmla="*/ 5747753 w 5747753"/>
                <a:gd name="connsiteY6" fmla="*/ 0 h 3129672"/>
                <a:gd name="connsiteX0" fmla="*/ 0 w 5747753"/>
                <a:gd name="connsiteY0" fmla="*/ 2377084 h 3620877"/>
                <a:gd name="connsiteX1" fmla="*/ 802625 w 5747753"/>
                <a:gd name="connsiteY1" fmla="*/ 2688130 h 3620877"/>
                <a:gd name="connsiteX2" fmla="*/ 2154233 w 5747753"/>
                <a:gd name="connsiteY2" fmla="*/ 3491036 h 3620877"/>
                <a:gd name="connsiteX3" fmla="*/ 3220651 w 5747753"/>
                <a:gd name="connsiteY3" fmla="*/ 3496173 h 3620877"/>
                <a:gd name="connsiteX4" fmla="*/ 3864222 w 5747753"/>
                <a:gd name="connsiteY4" fmla="*/ 2288052 h 3620877"/>
                <a:gd name="connsiteX5" fmla="*/ 4718054 w 5747753"/>
                <a:gd name="connsiteY5" fmla="*/ 1200477 h 3620877"/>
                <a:gd name="connsiteX6" fmla="*/ 5747753 w 5747753"/>
                <a:gd name="connsiteY6" fmla="*/ 0 h 3620877"/>
                <a:gd name="connsiteX0" fmla="*/ 0 w 5747753"/>
                <a:gd name="connsiteY0" fmla="*/ 2377084 h 3620877"/>
                <a:gd name="connsiteX1" fmla="*/ 802625 w 5747753"/>
                <a:gd name="connsiteY1" fmla="*/ 2688130 h 3620877"/>
                <a:gd name="connsiteX2" fmla="*/ 2154233 w 5747753"/>
                <a:gd name="connsiteY2" fmla="*/ 3491036 h 3620877"/>
                <a:gd name="connsiteX3" fmla="*/ 3220651 w 5747753"/>
                <a:gd name="connsiteY3" fmla="*/ 3496173 h 3620877"/>
                <a:gd name="connsiteX4" fmla="*/ 3864222 w 5747753"/>
                <a:gd name="connsiteY4" fmla="*/ 2288052 h 3620877"/>
                <a:gd name="connsiteX5" fmla="*/ 4644783 w 5747753"/>
                <a:gd name="connsiteY5" fmla="*/ 911016 h 3620877"/>
                <a:gd name="connsiteX6" fmla="*/ 5747753 w 5747753"/>
                <a:gd name="connsiteY6" fmla="*/ 0 h 3620877"/>
                <a:gd name="connsiteX0" fmla="*/ 0 w 5747753"/>
                <a:gd name="connsiteY0" fmla="*/ 2377084 h 3624289"/>
                <a:gd name="connsiteX1" fmla="*/ 810766 w 5747753"/>
                <a:gd name="connsiteY1" fmla="*/ 2626730 h 3624289"/>
                <a:gd name="connsiteX2" fmla="*/ 2154233 w 5747753"/>
                <a:gd name="connsiteY2" fmla="*/ 3491036 h 3624289"/>
                <a:gd name="connsiteX3" fmla="*/ 3220651 w 5747753"/>
                <a:gd name="connsiteY3" fmla="*/ 3496173 h 3624289"/>
                <a:gd name="connsiteX4" fmla="*/ 3864222 w 5747753"/>
                <a:gd name="connsiteY4" fmla="*/ 2288052 h 3624289"/>
                <a:gd name="connsiteX5" fmla="*/ 4644783 w 5747753"/>
                <a:gd name="connsiteY5" fmla="*/ 911016 h 3624289"/>
                <a:gd name="connsiteX6" fmla="*/ 5747753 w 5747753"/>
                <a:gd name="connsiteY6" fmla="*/ 0 h 3624289"/>
                <a:gd name="connsiteX0" fmla="*/ 0 w 6057122"/>
                <a:gd name="connsiteY0" fmla="*/ 2675315 h 3922520"/>
                <a:gd name="connsiteX1" fmla="*/ 810766 w 6057122"/>
                <a:gd name="connsiteY1" fmla="*/ 2924961 h 3922520"/>
                <a:gd name="connsiteX2" fmla="*/ 2154233 w 6057122"/>
                <a:gd name="connsiteY2" fmla="*/ 3789267 h 3922520"/>
                <a:gd name="connsiteX3" fmla="*/ 3220651 w 6057122"/>
                <a:gd name="connsiteY3" fmla="*/ 3794404 h 3922520"/>
                <a:gd name="connsiteX4" fmla="*/ 3864222 w 6057122"/>
                <a:gd name="connsiteY4" fmla="*/ 2586283 h 3922520"/>
                <a:gd name="connsiteX5" fmla="*/ 4644783 w 6057122"/>
                <a:gd name="connsiteY5" fmla="*/ 1209247 h 3922520"/>
                <a:gd name="connsiteX6" fmla="*/ 6057122 w 6057122"/>
                <a:gd name="connsiteY6" fmla="*/ 0 h 3922520"/>
                <a:gd name="connsiteX0" fmla="*/ 0 w 6057122"/>
                <a:gd name="connsiteY0" fmla="*/ 2675315 h 3921927"/>
                <a:gd name="connsiteX1" fmla="*/ 810766 w 6057122"/>
                <a:gd name="connsiteY1" fmla="*/ 2924961 h 3921927"/>
                <a:gd name="connsiteX2" fmla="*/ 2154233 w 6057122"/>
                <a:gd name="connsiteY2" fmla="*/ 3789267 h 3921927"/>
                <a:gd name="connsiteX3" fmla="*/ 3220651 w 6057122"/>
                <a:gd name="connsiteY3" fmla="*/ 3794404 h 3921927"/>
                <a:gd name="connsiteX4" fmla="*/ 4018907 w 6057122"/>
                <a:gd name="connsiteY4" fmla="*/ 2595055 h 3921927"/>
                <a:gd name="connsiteX5" fmla="*/ 4644783 w 6057122"/>
                <a:gd name="connsiteY5" fmla="*/ 1209247 h 3921927"/>
                <a:gd name="connsiteX6" fmla="*/ 6057122 w 6057122"/>
                <a:gd name="connsiteY6" fmla="*/ 0 h 3921927"/>
                <a:gd name="connsiteX0" fmla="*/ 0 w 6057122"/>
                <a:gd name="connsiteY0" fmla="*/ 2675315 h 3921927"/>
                <a:gd name="connsiteX1" fmla="*/ 810766 w 6057122"/>
                <a:gd name="connsiteY1" fmla="*/ 2924961 h 3921927"/>
                <a:gd name="connsiteX2" fmla="*/ 2154233 w 6057122"/>
                <a:gd name="connsiteY2" fmla="*/ 3789267 h 3921927"/>
                <a:gd name="connsiteX3" fmla="*/ 3220651 w 6057122"/>
                <a:gd name="connsiteY3" fmla="*/ 3794404 h 3921927"/>
                <a:gd name="connsiteX4" fmla="*/ 4018907 w 6057122"/>
                <a:gd name="connsiteY4" fmla="*/ 2595055 h 3921927"/>
                <a:gd name="connsiteX5" fmla="*/ 4864599 w 6057122"/>
                <a:gd name="connsiteY5" fmla="*/ 919786 h 3921927"/>
                <a:gd name="connsiteX6" fmla="*/ 6057122 w 6057122"/>
                <a:gd name="connsiteY6" fmla="*/ 0 h 3921927"/>
                <a:gd name="connsiteX0" fmla="*/ 0 w 7233425"/>
                <a:gd name="connsiteY0" fmla="*/ 435896 h 3921927"/>
                <a:gd name="connsiteX1" fmla="*/ 1987069 w 7233425"/>
                <a:gd name="connsiteY1" fmla="*/ 2924961 h 3921927"/>
                <a:gd name="connsiteX2" fmla="*/ 3330536 w 7233425"/>
                <a:gd name="connsiteY2" fmla="*/ 3789267 h 3921927"/>
                <a:gd name="connsiteX3" fmla="*/ 4396954 w 7233425"/>
                <a:gd name="connsiteY3" fmla="*/ 3794404 h 3921927"/>
                <a:gd name="connsiteX4" fmla="*/ 5195210 w 7233425"/>
                <a:gd name="connsiteY4" fmla="*/ 2595055 h 3921927"/>
                <a:gd name="connsiteX5" fmla="*/ 6040902 w 7233425"/>
                <a:gd name="connsiteY5" fmla="*/ 919786 h 3921927"/>
                <a:gd name="connsiteX6" fmla="*/ 7233425 w 7233425"/>
                <a:gd name="connsiteY6" fmla="*/ 0 h 3921927"/>
                <a:gd name="connsiteX0" fmla="*/ 0 w 7233425"/>
                <a:gd name="connsiteY0" fmla="*/ 435896 h 4002689"/>
                <a:gd name="connsiteX1" fmla="*/ 2169796 w 7233425"/>
                <a:gd name="connsiteY1" fmla="*/ 1669903 h 4002689"/>
                <a:gd name="connsiteX2" fmla="*/ 3330536 w 7233425"/>
                <a:gd name="connsiteY2" fmla="*/ 3789267 h 4002689"/>
                <a:gd name="connsiteX3" fmla="*/ 4396954 w 7233425"/>
                <a:gd name="connsiteY3" fmla="*/ 3794404 h 4002689"/>
                <a:gd name="connsiteX4" fmla="*/ 5195210 w 7233425"/>
                <a:gd name="connsiteY4" fmla="*/ 2595055 h 4002689"/>
                <a:gd name="connsiteX5" fmla="*/ 6040902 w 7233425"/>
                <a:gd name="connsiteY5" fmla="*/ 919786 h 4002689"/>
                <a:gd name="connsiteX6" fmla="*/ 7233425 w 7233425"/>
                <a:gd name="connsiteY6" fmla="*/ 0 h 4002689"/>
                <a:gd name="connsiteX0" fmla="*/ 0 w 7233425"/>
                <a:gd name="connsiteY0" fmla="*/ 435896 h 3812390"/>
                <a:gd name="connsiteX1" fmla="*/ 2169796 w 7233425"/>
                <a:gd name="connsiteY1" fmla="*/ 1669903 h 3812390"/>
                <a:gd name="connsiteX2" fmla="*/ 4396954 w 7233425"/>
                <a:gd name="connsiteY2" fmla="*/ 3794404 h 3812390"/>
                <a:gd name="connsiteX3" fmla="*/ 5195210 w 7233425"/>
                <a:gd name="connsiteY3" fmla="*/ 2595055 h 3812390"/>
                <a:gd name="connsiteX4" fmla="*/ 6040902 w 7233425"/>
                <a:gd name="connsiteY4" fmla="*/ 919786 h 3812390"/>
                <a:gd name="connsiteX5" fmla="*/ 7233425 w 7233425"/>
                <a:gd name="connsiteY5" fmla="*/ 0 h 3812390"/>
                <a:gd name="connsiteX0" fmla="*/ 0 w 7233425"/>
                <a:gd name="connsiteY0" fmla="*/ 435896 h 2609995"/>
                <a:gd name="connsiteX1" fmla="*/ 2169796 w 7233425"/>
                <a:gd name="connsiteY1" fmla="*/ 1669903 h 2609995"/>
                <a:gd name="connsiteX2" fmla="*/ 5195210 w 7233425"/>
                <a:gd name="connsiteY2" fmla="*/ 2595055 h 2609995"/>
                <a:gd name="connsiteX3" fmla="*/ 6040902 w 7233425"/>
                <a:gd name="connsiteY3" fmla="*/ 919786 h 2609995"/>
                <a:gd name="connsiteX4" fmla="*/ 7233425 w 7233425"/>
                <a:gd name="connsiteY4" fmla="*/ 0 h 2609995"/>
                <a:gd name="connsiteX0" fmla="*/ 0 w 7210584"/>
                <a:gd name="connsiteY0" fmla="*/ 0 h 2174099"/>
                <a:gd name="connsiteX1" fmla="*/ 2169796 w 7210584"/>
                <a:gd name="connsiteY1" fmla="*/ 1234007 h 2174099"/>
                <a:gd name="connsiteX2" fmla="*/ 5195210 w 7210584"/>
                <a:gd name="connsiteY2" fmla="*/ 2159159 h 2174099"/>
                <a:gd name="connsiteX3" fmla="*/ 6040902 w 7210584"/>
                <a:gd name="connsiteY3" fmla="*/ 483890 h 2174099"/>
                <a:gd name="connsiteX4" fmla="*/ 7210584 w 7210584"/>
                <a:gd name="connsiteY4" fmla="*/ 2135744 h 2174099"/>
                <a:gd name="connsiteX0" fmla="*/ 0 w 7210584"/>
                <a:gd name="connsiteY0" fmla="*/ 0 h 2159639"/>
                <a:gd name="connsiteX1" fmla="*/ 856447 w 7210584"/>
                <a:gd name="connsiteY1" fmla="*/ 311170 h 2159639"/>
                <a:gd name="connsiteX2" fmla="*/ 5195210 w 7210584"/>
                <a:gd name="connsiteY2" fmla="*/ 2159159 h 2159639"/>
                <a:gd name="connsiteX3" fmla="*/ 6040902 w 7210584"/>
                <a:gd name="connsiteY3" fmla="*/ 483890 h 2159639"/>
                <a:gd name="connsiteX4" fmla="*/ 7210584 w 7210584"/>
                <a:gd name="connsiteY4" fmla="*/ 2135744 h 2159639"/>
                <a:gd name="connsiteX0" fmla="*/ 0 w 7210584"/>
                <a:gd name="connsiteY0" fmla="*/ 80876 h 2240515"/>
                <a:gd name="connsiteX1" fmla="*/ 856447 w 7210584"/>
                <a:gd name="connsiteY1" fmla="*/ 392046 h 2240515"/>
                <a:gd name="connsiteX2" fmla="*/ 5195210 w 7210584"/>
                <a:gd name="connsiteY2" fmla="*/ 2240035 h 2240515"/>
                <a:gd name="connsiteX3" fmla="*/ 6040902 w 7210584"/>
                <a:gd name="connsiteY3" fmla="*/ 564766 h 2240515"/>
                <a:gd name="connsiteX4" fmla="*/ 7210584 w 7210584"/>
                <a:gd name="connsiteY4" fmla="*/ 2216620 h 2240515"/>
                <a:gd name="connsiteX0" fmla="*/ 0 w 7210584"/>
                <a:gd name="connsiteY0" fmla="*/ 0 h 2159639"/>
                <a:gd name="connsiteX1" fmla="*/ 856447 w 7210584"/>
                <a:gd name="connsiteY1" fmla="*/ 311170 h 2159639"/>
                <a:gd name="connsiteX2" fmla="*/ 5195210 w 7210584"/>
                <a:gd name="connsiteY2" fmla="*/ 2159159 h 2159639"/>
                <a:gd name="connsiteX3" fmla="*/ 6040902 w 7210584"/>
                <a:gd name="connsiteY3" fmla="*/ 483890 h 2159639"/>
                <a:gd name="connsiteX4" fmla="*/ 7210584 w 7210584"/>
                <a:gd name="connsiteY4" fmla="*/ 2135744 h 2159639"/>
                <a:gd name="connsiteX0" fmla="*/ 0 w 7210584"/>
                <a:gd name="connsiteY0" fmla="*/ 0 h 2159639"/>
                <a:gd name="connsiteX1" fmla="*/ 707982 w 7210584"/>
                <a:gd name="connsiteY1" fmla="*/ 311170 h 2159639"/>
                <a:gd name="connsiteX2" fmla="*/ 5195210 w 7210584"/>
                <a:gd name="connsiteY2" fmla="*/ 2159159 h 2159639"/>
                <a:gd name="connsiteX3" fmla="*/ 6040902 w 7210584"/>
                <a:gd name="connsiteY3" fmla="*/ 483890 h 2159639"/>
                <a:gd name="connsiteX4" fmla="*/ 7210584 w 7210584"/>
                <a:gd name="connsiteY4" fmla="*/ 2135744 h 2159639"/>
                <a:gd name="connsiteX0" fmla="*/ 0 w 7210584"/>
                <a:gd name="connsiteY0" fmla="*/ 1026 h 2160665"/>
                <a:gd name="connsiteX1" fmla="*/ 707982 w 7210584"/>
                <a:gd name="connsiteY1" fmla="*/ 312196 h 2160665"/>
                <a:gd name="connsiteX2" fmla="*/ 5195210 w 7210584"/>
                <a:gd name="connsiteY2" fmla="*/ 2160185 h 2160665"/>
                <a:gd name="connsiteX3" fmla="*/ 6040902 w 7210584"/>
                <a:gd name="connsiteY3" fmla="*/ 484916 h 2160665"/>
                <a:gd name="connsiteX4" fmla="*/ 7210584 w 7210584"/>
                <a:gd name="connsiteY4" fmla="*/ 2136770 h 2160665"/>
                <a:gd name="connsiteX0" fmla="*/ 0 w 7210584"/>
                <a:gd name="connsiteY0" fmla="*/ 0 h 2221161"/>
                <a:gd name="connsiteX1" fmla="*/ 707982 w 7210584"/>
                <a:gd name="connsiteY1" fmla="*/ 372692 h 2221161"/>
                <a:gd name="connsiteX2" fmla="*/ 5195210 w 7210584"/>
                <a:gd name="connsiteY2" fmla="*/ 2220681 h 2221161"/>
                <a:gd name="connsiteX3" fmla="*/ 6040902 w 7210584"/>
                <a:gd name="connsiteY3" fmla="*/ 545412 h 2221161"/>
                <a:gd name="connsiteX4" fmla="*/ 7210584 w 7210584"/>
                <a:gd name="connsiteY4" fmla="*/ 2197266 h 2221161"/>
                <a:gd name="connsiteX0" fmla="*/ 0 w 7164902"/>
                <a:gd name="connsiteY0" fmla="*/ 0 h 2184248"/>
                <a:gd name="connsiteX1" fmla="*/ 662300 w 7164902"/>
                <a:gd name="connsiteY1" fmla="*/ 335779 h 2184248"/>
                <a:gd name="connsiteX2" fmla="*/ 5149528 w 7164902"/>
                <a:gd name="connsiteY2" fmla="*/ 2183768 h 2184248"/>
                <a:gd name="connsiteX3" fmla="*/ 5995220 w 7164902"/>
                <a:gd name="connsiteY3" fmla="*/ 508499 h 2184248"/>
                <a:gd name="connsiteX4" fmla="*/ 7164902 w 7164902"/>
                <a:gd name="connsiteY4" fmla="*/ 2160353 h 2184248"/>
                <a:gd name="connsiteX0" fmla="*/ 0 w 7164902"/>
                <a:gd name="connsiteY0" fmla="*/ 0 h 2183970"/>
                <a:gd name="connsiteX1" fmla="*/ 662300 w 7164902"/>
                <a:gd name="connsiteY1" fmla="*/ 397301 h 2183970"/>
                <a:gd name="connsiteX2" fmla="*/ 5149528 w 7164902"/>
                <a:gd name="connsiteY2" fmla="*/ 2183768 h 2183970"/>
                <a:gd name="connsiteX3" fmla="*/ 5995220 w 7164902"/>
                <a:gd name="connsiteY3" fmla="*/ 508499 h 2183970"/>
                <a:gd name="connsiteX4" fmla="*/ 7164902 w 7164902"/>
                <a:gd name="connsiteY4" fmla="*/ 2160353 h 2183970"/>
                <a:gd name="connsiteX0" fmla="*/ 0 w 7164902"/>
                <a:gd name="connsiteY0" fmla="*/ 0 h 2178081"/>
                <a:gd name="connsiteX1" fmla="*/ 662300 w 7164902"/>
                <a:gd name="connsiteY1" fmla="*/ 397301 h 2178081"/>
                <a:gd name="connsiteX2" fmla="*/ 5001063 w 7164902"/>
                <a:gd name="connsiteY2" fmla="*/ 1433194 h 2178081"/>
                <a:gd name="connsiteX3" fmla="*/ 5995220 w 7164902"/>
                <a:gd name="connsiteY3" fmla="*/ 508499 h 2178081"/>
                <a:gd name="connsiteX4" fmla="*/ 7164902 w 7164902"/>
                <a:gd name="connsiteY4" fmla="*/ 2160353 h 2178081"/>
                <a:gd name="connsiteX0" fmla="*/ 0 w 7164902"/>
                <a:gd name="connsiteY0" fmla="*/ 0 h 2160353"/>
                <a:gd name="connsiteX1" fmla="*/ 662300 w 7164902"/>
                <a:gd name="connsiteY1" fmla="*/ 397301 h 2160353"/>
                <a:gd name="connsiteX2" fmla="*/ 5001063 w 7164902"/>
                <a:gd name="connsiteY2" fmla="*/ 1433194 h 2160353"/>
                <a:gd name="connsiteX3" fmla="*/ 7164902 w 7164902"/>
                <a:gd name="connsiteY3" fmla="*/ 2160353 h 2160353"/>
                <a:gd name="connsiteX0" fmla="*/ 0 w 7164902"/>
                <a:gd name="connsiteY0" fmla="*/ 0 h 2160353"/>
                <a:gd name="connsiteX1" fmla="*/ 662300 w 7164902"/>
                <a:gd name="connsiteY1" fmla="*/ 397301 h 2160353"/>
                <a:gd name="connsiteX2" fmla="*/ 5149528 w 7164902"/>
                <a:gd name="connsiteY2" fmla="*/ 1482412 h 2160353"/>
                <a:gd name="connsiteX3" fmla="*/ 7164902 w 7164902"/>
                <a:gd name="connsiteY3" fmla="*/ 2160353 h 2160353"/>
                <a:gd name="connsiteX0" fmla="*/ 0 w 7176323"/>
                <a:gd name="connsiteY0" fmla="*/ 0 h 2049613"/>
                <a:gd name="connsiteX1" fmla="*/ 662300 w 7176323"/>
                <a:gd name="connsiteY1" fmla="*/ 397301 h 2049613"/>
                <a:gd name="connsiteX2" fmla="*/ 5149528 w 7176323"/>
                <a:gd name="connsiteY2" fmla="*/ 1482412 h 2049613"/>
                <a:gd name="connsiteX3" fmla="*/ 7176323 w 7176323"/>
                <a:gd name="connsiteY3" fmla="*/ 2049613 h 2049613"/>
                <a:gd name="connsiteX0" fmla="*/ 0 w 7153482"/>
                <a:gd name="connsiteY0" fmla="*/ 0 h 1803523"/>
                <a:gd name="connsiteX1" fmla="*/ 639459 w 7153482"/>
                <a:gd name="connsiteY1" fmla="*/ 151211 h 1803523"/>
                <a:gd name="connsiteX2" fmla="*/ 5126687 w 7153482"/>
                <a:gd name="connsiteY2" fmla="*/ 1236322 h 1803523"/>
                <a:gd name="connsiteX3" fmla="*/ 7153482 w 7153482"/>
                <a:gd name="connsiteY3" fmla="*/ 1803523 h 1803523"/>
                <a:gd name="connsiteX0" fmla="*/ 0 w 7153482"/>
                <a:gd name="connsiteY0" fmla="*/ 0 h 1803523"/>
                <a:gd name="connsiteX1" fmla="*/ 639459 w 7153482"/>
                <a:gd name="connsiteY1" fmla="*/ 151211 h 1803523"/>
                <a:gd name="connsiteX2" fmla="*/ 5126687 w 7153482"/>
                <a:gd name="connsiteY2" fmla="*/ 1236322 h 1803523"/>
                <a:gd name="connsiteX3" fmla="*/ 7153482 w 7153482"/>
                <a:gd name="connsiteY3" fmla="*/ 1803523 h 1803523"/>
                <a:gd name="connsiteX0" fmla="*/ 0 w 7153482"/>
                <a:gd name="connsiteY0" fmla="*/ 0 h 1803523"/>
                <a:gd name="connsiteX1" fmla="*/ 639459 w 7153482"/>
                <a:gd name="connsiteY1" fmla="*/ 274256 h 1803523"/>
                <a:gd name="connsiteX2" fmla="*/ 5126687 w 7153482"/>
                <a:gd name="connsiteY2" fmla="*/ 1236322 h 1803523"/>
                <a:gd name="connsiteX3" fmla="*/ 7153482 w 7153482"/>
                <a:gd name="connsiteY3" fmla="*/ 1803523 h 1803523"/>
                <a:gd name="connsiteX0" fmla="*/ 0 w 7153482"/>
                <a:gd name="connsiteY0" fmla="*/ 0 h 1803523"/>
                <a:gd name="connsiteX1" fmla="*/ 639459 w 7153482"/>
                <a:gd name="connsiteY1" fmla="*/ 274256 h 1803523"/>
                <a:gd name="connsiteX2" fmla="*/ 5126687 w 7153482"/>
                <a:gd name="connsiteY2" fmla="*/ 1236322 h 1803523"/>
                <a:gd name="connsiteX3" fmla="*/ 7153482 w 7153482"/>
                <a:gd name="connsiteY3" fmla="*/ 1803523 h 1803523"/>
                <a:gd name="connsiteX0" fmla="*/ 0 w 7153482"/>
                <a:gd name="connsiteY0" fmla="*/ 0 h 1803523"/>
                <a:gd name="connsiteX1" fmla="*/ 639459 w 7153482"/>
                <a:gd name="connsiteY1" fmla="*/ 274256 h 1803523"/>
                <a:gd name="connsiteX2" fmla="*/ 5126687 w 7153482"/>
                <a:gd name="connsiteY2" fmla="*/ 1236322 h 1803523"/>
                <a:gd name="connsiteX3" fmla="*/ 7153482 w 7153482"/>
                <a:gd name="connsiteY3" fmla="*/ 1803523 h 1803523"/>
                <a:gd name="connsiteX0" fmla="*/ 0 w 7153482"/>
                <a:gd name="connsiteY0" fmla="*/ 0 h 1803523"/>
                <a:gd name="connsiteX1" fmla="*/ 1381786 w 7153482"/>
                <a:gd name="connsiteY1" fmla="*/ 1012525 h 1803523"/>
                <a:gd name="connsiteX2" fmla="*/ 5126687 w 7153482"/>
                <a:gd name="connsiteY2" fmla="*/ 1236322 h 1803523"/>
                <a:gd name="connsiteX3" fmla="*/ 7153482 w 7153482"/>
                <a:gd name="connsiteY3" fmla="*/ 1803523 h 1803523"/>
                <a:gd name="connsiteX0" fmla="*/ 0 w 7153482"/>
                <a:gd name="connsiteY0" fmla="*/ 0 h 1803523"/>
                <a:gd name="connsiteX1" fmla="*/ 1381786 w 7153482"/>
                <a:gd name="connsiteY1" fmla="*/ 1012525 h 1803523"/>
                <a:gd name="connsiteX2" fmla="*/ 3996066 w 7153482"/>
                <a:gd name="connsiteY2" fmla="*/ 1260931 h 1803523"/>
                <a:gd name="connsiteX3" fmla="*/ 7153482 w 7153482"/>
                <a:gd name="connsiteY3" fmla="*/ 1803523 h 1803523"/>
                <a:gd name="connsiteX0" fmla="*/ 0 w 7153482"/>
                <a:gd name="connsiteY0" fmla="*/ 0 h 1803523"/>
                <a:gd name="connsiteX1" fmla="*/ 1381786 w 7153482"/>
                <a:gd name="connsiteY1" fmla="*/ 1012525 h 1803523"/>
                <a:gd name="connsiteX2" fmla="*/ 3996066 w 7153482"/>
                <a:gd name="connsiteY2" fmla="*/ 1260931 h 1803523"/>
                <a:gd name="connsiteX3" fmla="*/ 7153482 w 7153482"/>
                <a:gd name="connsiteY3" fmla="*/ 1803523 h 1803523"/>
                <a:gd name="connsiteX0" fmla="*/ 0 w 7153482"/>
                <a:gd name="connsiteY0" fmla="*/ 0 h 1803523"/>
                <a:gd name="connsiteX1" fmla="*/ 1381786 w 7153482"/>
                <a:gd name="connsiteY1" fmla="*/ 1012525 h 1803523"/>
                <a:gd name="connsiteX2" fmla="*/ 3996066 w 7153482"/>
                <a:gd name="connsiteY2" fmla="*/ 1371671 h 1803523"/>
                <a:gd name="connsiteX3" fmla="*/ 7153482 w 7153482"/>
                <a:gd name="connsiteY3" fmla="*/ 1803523 h 1803523"/>
                <a:gd name="connsiteX0" fmla="*/ 0 w 7153482"/>
                <a:gd name="connsiteY0" fmla="*/ 0 h 1803523"/>
                <a:gd name="connsiteX1" fmla="*/ 1381786 w 7153482"/>
                <a:gd name="connsiteY1" fmla="*/ 1012525 h 1803523"/>
                <a:gd name="connsiteX2" fmla="*/ 3996066 w 7153482"/>
                <a:gd name="connsiteY2" fmla="*/ 1371671 h 1803523"/>
                <a:gd name="connsiteX3" fmla="*/ 7153482 w 7153482"/>
                <a:gd name="connsiteY3" fmla="*/ 1803523 h 1803523"/>
                <a:gd name="connsiteX0" fmla="*/ 0 w 7153482"/>
                <a:gd name="connsiteY0" fmla="*/ 0 h 1803523"/>
                <a:gd name="connsiteX1" fmla="*/ 1758660 w 7153482"/>
                <a:gd name="connsiteY1" fmla="*/ 1098657 h 1803523"/>
                <a:gd name="connsiteX2" fmla="*/ 3996066 w 7153482"/>
                <a:gd name="connsiteY2" fmla="*/ 1371671 h 1803523"/>
                <a:gd name="connsiteX3" fmla="*/ 7153482 w 7153482"/>
                <a:gd name="connsiteY3" fmla="*/ 1803523 h 1803523"/>
                <a:gd name="connsiteX0" fmla="*/ 0 w 7153482"/>
                <a:gd name="connsiteY0" fmla="*/ 0 h 1803523"/>
                <a:gd name="connsiteX1" fmla="*/ 1758660 w 7153482"/>
                <a:gd name="connsiteY1" fmla="*/ 1098657 h 1803523"/>
                <a:gd name="connsiteX2" fmla="*/ 3996066 w 7153482"/>
                <a:gd name="connsiteY2" fmla="*/ 1371671 h 1803523"/>
                <a:gd name="connsiteX3" fmla="*/ 7153482 w 7153482"/>
                <a:gd name="connsiteY3" fmla="*/ 1803523 h 1803523"/>
                <a:gd name="connsiteX0" fmla="*/ 0 w 7153482"/>
                <a:gd name="connsiteY0" fmla="*/ 0 h 1803523"/>
                <a:gd name="connsiteX1" fmla="*/ 1758660 w 7153482"/>
                <a:gd name="connsiteY1" fmla="*/ 1098657 h 1803523"/>
                <a:gd name="connsiteX2" fmla="*/ 3996066 w 7153482"/>
                <a:gd name="connsiteY2" fmla="*/ 1371671 h 1803523"/>
                <a:gd name="connsiteX3" fmla="*/ 7153482 w 7153482"/>
                <a:gd name="connsiteY3" fmla="*/ 1803523 h 1803523"/>
                <a:gd name="connsiteX0" fmla="*/ 0 w 7153482"/>
                <a:gd name="connsiteY0" fmla="*/ 0 h 1803523"/>
                <a:gd name="connsiteX1" fmla="*/ 1975648 w 7153482"/>
                <a:gd name="connsiteY1" fmla="*/ 1098657 h 1803523"/>
                <a:gd name="connsiteX2" fmla="*/ 3996066 w 7153482"/>
                <a:gd name="connsiteY2" fmla="*/ 1371671 h 1803523"/>
                <a:gd name="connsiteX3" fmla="*/ 7153482 w 7153482"/>
                <a:gd name="connsiteY3" fmla="*/ 1803523 h 1803523"/>
                <a:gd name="connsiteX0" fmla="*/ 0 w 7153482"/>
                <a:gd name="connsiteY0" fmla="*/ 0 h 1803523"/>
                <a:gd name="connsiteX1" fmla="*/ 1975648 w 7153482"/>
                <a:gd name="connsiteY1" fmla="*/ 1098657 h 1803523"/>
                <a:gd name="connsiteX2" fmla="*/ 3996066 w 7153482"/>
                <a:gd name="connsiteY2" fmla="*/ 1457803 h 1803523"/>
                <a:gd name="connsiteX3" fmla="*/ 7153482 w 7153482"/>
                <a:gd name="connsiteY3" fmla="*/ 1803523 h 1803523"/>
                <a:gd name="connsiteX0" fmla="*/ 0 w 7153482"/>
                <a:gd name="connsiteY0" fmla="*/ 0 h 1803523"/>
                <a:gd name="connsiteX1" fmla="*/ 1975648 w 7153482"/>
                <a:gd name="connsiteY1" fmla="*/ 1098657 h 1803523"/>
                <a:gd name="connsiteX2" fmla="*/ 3996066 w 7153482"/>
                <a:gd name="connsiteY2" fmla="*/ 1358362 h 1803523"/>
                <a:gd name="connsiteX3" fmla="*/ 7153482 w 7153482"/>
                <a:gd name="connsiteY3" fmla="*/ 1803523 h 1803523"/>
                <a:gd name="connsiteX0" fmla="*/ 0 w 7153482"/>
                <a:gd name="connsiteY0" fmla="*/ 0 h 1803523"/>
                <a:gd name="connsiteX1" fmla="*/ 1975648 w 7153482"/>
                <a:gd name="connsiteY1" fmla="*/ 1098657 h 1803523"/>
                <a:gd name="connsiteX2" fmla="*/ 4190214 w 7153482"/>
                <a:gd name="connsiteY2" fmla="*/ 1347313 h 1803523"/>
                <a:gd name="connsiteX3" fmla="*/ 7153482 w 7153482"/>
                <a:gd name="connsiteY3" fmla="*/ 1803523 h 1803523"/>
                <a:gd name="connsiteX0" fmla="*/ 0 w 7153482"/>
                <a:gd name="connsiteY0" fmla="*/ 0 h 1803523"/>
                <a:gd name="connsiteX1" fmla="*/ 1975648 w 7153482"/>
                <a:gd name="connsiteY1" fmla="*/ 1098657 h 1803523"/>
                <a:gd name="connsiteX2" fmla="*/ 4190214 w 7153482"/>
                <a:gd name="connsiteY2" fmla="*/ 1347313 h 1803523"/>
                <a:gd name="connsiteX3" fmla="*/ 7153482 w 7153482"/>
                <a:gd name="connsiteY3" fmla="*/ 1803523 h 1803523"/>
                <a:gd name="connsiteX0" fmla="*/ 0 w 7153482"/>
                <a:gd name="connsiteY0" fmla="*/ 0 h 1803523"/>
                <a:gd name="connsiteX1" fmla="*/ 1975648 w 7153482"/>
                <a:gd name="connsiteY1" fmla="*/ 1098657 h 1803523"/>
                <a:gd name="connsiteX2" fmla="*/ 3914416 w 7153482"/>
                <a:gd name="connsiteY2" fmla="*/ 1322453 h 1803523"/>
                <a:gd name="connsiteX3" fmla="*/ 7153482 w 7153482"/>
                <a:gd name="connsiteY3" fmla="*/ 1803523 h 1803523"/>
                <a:gd name="connsiteX0" fmla="*/ 0 w 7153482"/>
                <a:gd name="connsiteY0" fmla="*/ 0 h 1803523"/>
                <a:gd name="connsiteX1" fmla="*/ 1975648 w 7153482"/>
                <a:gd name="connsiteY1" fmla="*/ 1098657 h 1803523"/>
                <a:gd name="connsiteX2" fmla="*/ 3914416 w 7153482"/>
                <a:gd name="connsiteY2" fmla="*/ 1322453 h 1803523"/>
                <a:gd name="connsiteX3" fmla="*/ 7153482 w 7153482"/>
                <a:gd name="connsiteY3" fmla="*/ 1803523 h 1803523"/>
                <a:gd name="connsiteX0" fmla="*/ 0 w 7153482"/>
                <a:gd name="connsiteY0" fmla="*/ 0 h 1803523"/>
                <a:gd name="connsiteX1" fmla="*/ 1975648 w 7153482"/>
                <a:gd name="connsiteY1" fmla="*/ 1098657 h 1803523"/>
                <a:gd name="connsiteX2" fmla="*/ 3914416 w 7153482"/>
                <a:gd name="connsiteY2" fmla="*/ 1322453 h 1803523"/>
                <a:gd name="connsiteX3" fmla="*/ 7153482 w 7153482"/>
                <a:gd name="connsiteY3" fmla="*/ 1803523 h 1803523"/>
                <a:gd name="connsiteX0" fmla="*/ 0 w 7153482"/>
                <a:gd name="connsiteY0" fmla="*/ 0 h 1803523"/>
                <a:gd name="connsiteX1" fmla="*/ 1975648 w 7153482"/>
                <a:gd name="connsiteY1" fmla="*/ 1098657 h 1803523"/>
                <a:gd name="connsiteX2" fmla="*/ 3914416 w 7153482"/>
                <a:gd name="connsiteY2" fmla="*/ 1322453 h 1803523"/>
                <a:gd name="connsiteX3" fmla="*/ 7153482 w 7153482"/>
                <a:gd name="connsiteY3" fmla="*/ 1803523 h 1803523"/>
              </a:gdLst>
              <a:ahLst/>
              <a:cxnLst>
                <a:cxn ang="0">
                  <a:pos x="connsiteX0" y="connsiteY0"/>
                </a:cxn>
                <a:cxn ang="0">
                  <a:pos x="connsiteX1" y="connsiteY1"/>
                </a:cxn>
                <a:cxn ang="0">
                  <a:pos x="connsiteX2" y="connsiteY2"/>
                </a:cxn>
                <a:cxn ang="0">
                  <a:pos x="connsiteX3" y="connsiteY3"/>
                </a:cxn>
              </a:cxnLst>
              <a:rect l="l" t="t" r="r" b="b"/>
              <a:pathLst>
                <a:path w="7153482" h="1803523">
                  <a:moveTo>
                    <a:pt x="0" y="0"/>
                  </a:moveTo>
                  <a:cubicBezTo>
                    <a:pt x="863973" y="7042"/>
                    <a:pt x="1323245" y="878248"/>
                    <a:pt x="1975648" y="1098657"/>
                  </a:cubicBezTo>
                  <a:cubicBezTo>
                    <a:pt x="2628051" y="1319066"/>
                    <a:pt x="3069237" y="1171828"/>
                    <a:pt x="3914416" y="1322453"/>
                  </a:cubicBezTo>
                  <a:cubicBezTo>
                    <a:pt x="4724008" y="1605665"/>
                    <a:pt x="6679841" y="1799686"/>
                    <a:pt x="7153482" y="1803523"/>
                  </a:cubicBezTo>
                </a:path>
              </a:pathLst>
            </a:custGeom>
            <a:no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300" b="0" i="0" u="none" strike="noStrike" cap="none" normalizeH="0" baseline="0" dirty="0" smtClean="0">
                <a:ln>
                  <a:noFill/>
                </a:ln>
                <a:solidFill>
                  <a:schemeClr val="tx1"/>
                </a:solidFill>
                <a:effectLst/>
                <a:latin typeface="Arial" charset="0"/>
              </a:endParaRPr>
            </a:p>
          </p:txBody>
        </p:sp>
        <p:sp>
          <p:nvSpPr>
            <p:cNvPr id="38" name="textruta 37"/>
            <p:cNvSpPr txBox="1"/>
            <p:nvPr/>
          </p:nvSpPr>
          <p:spPr>
            <a:xfrm>
              <a:off x="3534901" y="2495595"/>
              <a:ext cx="1626829" cy="738664"/>
            </a:xfrm>
            <a:prstGeom prst="rect">
              <a:avLst/>
            </a:prstGeom>
            <a:noFill/>
          </p:spPr>
          <p:txBody>
            <a:bodyPr wrap="square" rtlCol="0">
              <a:spAutoFit/>
            </a:bodyPr>
            <a:lstStyle/>
            <a:p>
              <a:pPr algn="ctr"/>
              <a:r>
                <a:rPr lang="sv-SE" sz="1400" dirty="0" smtClean="0"/>
                <a:t>Risk att </a:t>
              </a:r>
            </a:p>
            <a:p>
              <a:pPr algn="ctr"/>
              <a:r>
                <a:rPr lang="sv-SE" sz="1400" dirty="0" smtClean="0"/>
                <a:t>projektet </a:t>
              </a:r>
            </a:p>
            <a:p>
              <a:pPr algn="ctr"/>
              <a:r>
                <a:rPr lang="sv-SE" sz="1400" dirty="0" smtClean="0"/>
                <a:t>misslyckas</a:t>
              </a:r>
            </a:p>
          </p:txBody>
        </p:sp>
        <p:cxnSp>
          <p:nvCxnSpPr>
            <p:cNvPr id="40" name="Rak 39"/>
            <p:cNvCxnSpPr>
              <a:stCxn id="38" idx="2"/>
            </p:cNvCxnSpPr>
            <p:nvPr/>
          </p:nvCxnSpPr>
          <p:spPr bwMode="auto">
            <a:xfrm flipH="1">
              <a:off x="3827386" y="3234259"/>
              <a:ext cx="520930" cy="189767"/>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3" name="Koppling 42"/>
            <p:cNvSpPr/>
            <p:nvPr/>
          </p:nvSpPr>
          <p:spPr bwMode="auto">
            <a:xfrm>
              <a:off x="8860658" y="4225429"/>
              <a:ext cx="123825" cy="134144"/>
            </a:xfrm>
            <a:prstGeom prst="flowChartConnector">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sv-SE" sz="1400">
                <a:solidFill>
                  <a:schemeClr val="bg1"/>
                </a:solidFill>
                <a:latin typeface="Arial" charset="0"/>
              </a:endParaRPr>
            </a:p>
          </p:txBody>
        </p:sp>
        <p:sp>
          <p:nvSpPr>
            <p:cNvPr id="41" name="textruta 40"/>
            <p:cNvSpPr txBox="1"/>
            <p:nvPr/>
          </p:nvSpPr>
          <p:spPr>
            <a:xfrm>
              <a:off x="8618582" y="4483918"/>
              <a:ext cx="607975" cy="461665"/>
            </a:xfrm>
            <a:prstGeom prst="rect">
              <a:avLst/>
            </a:prstGeom>
            <a:noFill/>
          </p:spPr>
          <p:txBody>
            <a:bodyPr wrap="square" rtlCol="0">
              <a:spAutoFit/>
            </a:bodyPr>
            <a:lstStyle/>
            <a:p>
              <a:pPr algn="ctr"/>
              <a:r>
                <a:rPr lang="sv-SE" sz="1200" dirty="0" err="1" smtClean="0"/>
                <a:t>Pay</a:t>
              </a:r>
              <a:r>
                <a:rPr lang="sv-SE" sz="1200" dirty="0" smtClean="0"/>
                <a:t>-</a:t>
              </a:r>
            </a:p>
            <a:p>
              <a:pPr algn="ctr"/>
              <a:r>
                <a:rPr lang="sv-SE" sz="1200" dirty="0" smtClean="0"/>
                <a:t>back</a:t>
              </a:r>
            </a:p>
          </p:txBody>
        </p:sp>
        <p:sp>
          <p:nvSpPr>
            <p:cNvPr id="49" name="textruta 48"/>
            <p:cNvSpPr txBox="1"/>
            <p:nvPr/>
          </p:nvSpPr>
          <p:spPr>
            <a:xfrm>
              <a:off x="5297558" y="2403262"/>
              <a:ext cx="1862426" cy="523220"/>
            </a:xfrm>
            <a:prstGeom prst="rect">
              <a:avLst/>
            </a:prstGeom>
            <a:noFill/>
          </p:spPr>
          <p:txBody>
            <a:bodyPr wrap="square" rtlCol="0">
              <a:spAutoFit/>
            </a:bodyPr>
            <a:lstStyle/>
            <a:p>
              <a:pPr algn="r"/>
              <a:r>
                <a:rPr lang="sv-SE" sz="1400" dirty="0" smtClean="0"/>
                <a:t>Försäljningsintäkter minus merkostnader</a:t>
              </a:r>
            </a:p>
          </p:txBody>
        </p:sp>
        <p:cxnSp>
          <p:nvCxnSpPr>
            <p:cNvPr id="51" name="Rak 50"/>
            <p:cNvCxnSpPr>
              <a:stCxn id="49" idx="3"/>
            </p:cNvCxnSpPr>
            <p:nvPr/>
          </p:nvCxnSpPr>
          <p:spPr bwMode="auto">
            <a:xfrm>
              <a:off x="7159984" y="2664872"/>
              <a:ext cx="256947" cy="196330"/>
            </a:xfrm>
            <a:prstGeom prst="line">
              <a:avLst/>
            </a:prstGeom>
            <a:solidFill>
              <a:schemeClr val="accent1"/>
            </a:solidFill>
            <a:ln w="9525" cap="flat" cmpd="sng" algn="ctr">
              <a:solidFill>
                <a:schemeClr val="tx1"/>
              </a:solidFill>
              <a:prstDash val="solid"/>
              <a:round/>
              <a:headEnd type="none" w="med" len="med"/>
              <a:tailEnd type="none" w="med" len="med"/>
            </a:ln>
            <a:effectLst/>
          </p:spPr>
        </p:cxnSp>
        <p:pic>
          <p:nvPicPr>
            <p:cNvPr id="42" name="Picture 26" descr="http://t0.gstatic.com/images?q=tbn:ANd9GcT0C8d0lr0sWJHiiP6ab7RMO0HOk43nrmZyRsBlhvPc10ewjX10"/>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Lst>
            </a:blip>
            <a:srcRect/>
            <a:stretch>
              <a:fillRect/>
            </a:stretch>
          </p:blipFill>
          <p:spPr bwMode="auto">
            <a:xfrm>
              <a:off x="7416931" y="3440622"/>
              <a:ext cx="1100029" cy="1653052"/>
            </a:xfrm>
            <a:prstGeom prst="rect">
              <a:avLst/>
            </a:prstGeom>
            <a:noFill/>
          </p:spPr>
        </p:pic>
      </p:grpSp>
      <p:sp>
        <p:nvSpPr>
          <p:cNvPr id="27" name="Multiplicera 26"/>
          <p:cNvSpPr/>
          <p:nvPr/>
        </p:nvSpPr>
        <p:spPr bwMode="auto">
          <a:xfrm>
            <a:off x="6138214" y="4281024"/>
            <a:ext cx="431441" cy="369899"/>
          </a:xfrm>
          <a:prstGeom prst="mathMultiply">
            <a:avLst/>
          </a:prstGeom>
          <a:gradFill rotWithShape="1">
            <a:gsLst>
              <a:gs pos="0">
                <a:srgbClr val="AA1948">
                  <a:shade val="51000"/>
                  <a:satMod val="130000"/>
                </a:srgbClr>
              </a:gs>
              <a:gs pos="80000">
                <a:srgbClr val="AA1948">
                  <a:shade val="93000"/>
                  <a:satMod val="130000"/>
                </a:srgbClr>
              </a:gs>
              <a:gs pos="100000">
                <a:srgbClr val="AA1948">
                  <a:shade val="94000"/>
                  <a:satMod val="135000"/>
                </a:srgbClr>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sv-SE" sz="2300" b="0" i="0" u="none" strike="noStrike" kern="0" cap="none" spc="0" normalizeH="0" baseline="0" noProof="0" smtClean="0">
              <a:ln>
                <a:noFill/>
              </a:ln>
              <a:solidFill>
                <a:srgbClr val="000000"/>
              </a:solidFill>
              <a:effectLst/>
              <a:uLnTx/>
              <a:uFillTx/>
              <a:latin typeface="Arial" charset="0"/>
              <a:ea typeface="+mn-ea"/>
              <a:cs typeface="+mn-cs"/>
            </a:endParaRPr>
          </a:p>
        </p:txBody>
      </p:sp>
      <p:sp>
        <p:nvSpPr>
          <p:cNvPr id="30" name="Rektangel 29"/>
          <p:cNvSpPr/>
          <p:nvPr/>
        </p:nvSpPr>
        <p:spPr bwMode="auto">
          <a:xfrm>
            <a:off x="1843766" y="5788894"/>
            <a:ext cx="3431676" cy="352425"/>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ctr" anchorCtr="0" compatLnSpc="1"/>
          <a:lstStyle/>
          <a:p>
            <a:pPr algn="ctr" eaLnBrk="0" hangingPunct="0"/>
            <a:r>
              <a:rPr lang="sv-SE" sz="1600" dirty="0" smtClean="0">
                <a:solidFill>
                  <a:schemeClr val="bg1"/>
                </a:solidFill>
              </a:rPr>
              <a:t>Är-läge Innovationsrådgivning</a:t>
            </a:r>
          </a:p>
        </p:txBody>
      </p:sp>
      <p:sp>
        <p:nvSpPr>
          <p:cNvPr id="32" name="Rektangel 31"/>
          <p:cNvSpPr/>
          <p:nvPr/>
        </p:nvSpPr>
        <p:spPr bwMode="auto">
          <a:xfrm>
            <a:off x="1843765" y="6342741"/>
            <a:ext cx="5438899" cy="352425"/>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rtlCol="0" anchor="ctr" anchorCtr="0" compatLnSpc="1"/>
          <a:lstStyle/>
          <a:p>
            <a:pPr algn="ctr" eaLnBrk="0" hangingPunct="0"/>
            <a:r>
              <a:rPr lang="sv-SE" sz="1600" dirty="0" smtClean="0">
                <a:solidFill>
                  <a:schemeClr val="bg1"/>
                </a:solidFill>
              </a:rPr>
              <a:t>Bör-läge Innovationsrådgivning</a:t>
            </a:r>
          </a:p>
        </p:txBody>
      </p:sp>
      <p:sp>
        <p:nvSpPr>
          <p:cNvPr id="33" name="Rektangel 32"/>
          <p:cNvSpPr/>
          <p:nvPr/>
        </p:nvSpPr>
        <p:spPr bwMode="auto">
          <a:xfrm>
            <a:off x="5280125" y="5788895"/>
            <a:ext cx="788712" cy="352424"/>
          </a:xfrm>
          <a:prstGeom prst="rect">
            <a:avLst/>
          </a:prstGeom>
          <a:ln>
            <a:prstDash val="dash"/>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algn="ctr" eaLnBrk="0" hangingPunct="0"/>
            <a:endParaRPr lang="sv-SE" sz="1600" dirty="0" smtClean="0">
              <a:solidFill>
                <a:srgbClr val="FFFFFF"/>
              </a:solidFill>
            </a:endParaRPr>
          </a:p>
        </p:txBody>
      </p:sp>
    </p:spTree>
    <p:extLst>
      <p:ext uri="{BB962C8B-B14F-4D97-AF65-F5344CB8AC3E}">
        <p14:creationId xmlns:p14="http://schemas.microsoft.com/office/powerpoint/2010/main" val="1264793570"/>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fade">
                                      <p:cBhvr>
                                        <p:cTn id="10" dur="500"/>
                                        <p:tgtEl>
                                          <p:spTgt spid="3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3"/>
                                        </p:tgtEl>
                                        <p:attrNameLst>
                                          <p:attrName>style.visibility</p:attrName>
                                        </p:attrNameLst>
                                      </p:cBhvr>
                                      <p:to>
                                        <p:strVal val="visible"/>
                                      </p:to>
                                    </p:set>
                                    <p:animEffect transition="in" filter="fade">
                                      <p:cBhvr>
                                        <p:cTn id="13"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2" grpId="0" animBg="1"/>
      <p:bldP spid="3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v-SE" dirty="0" smtClean="0"/>
              <a:t>Syfte med projektmodell</a:t>
            </a:r>
            <a:endParaRPr lang="sv-SE" dirty="0"/>
          </a:p>
        </p:txBody>
      </p:sp>
      <p:sp>
        <p:nvSpPr>
          <p:cNvPr id="4" name="Platshållare för bildnummer 3"/>
          <p:cNvSpPr>
            <a:spLocks noGrp="1"/>
          </p:cNvSpPr>
          <p:nvPr>
            <p:ph type="sldNum" sz="quarter" idx="10"/>
          </p:nvPr>
        </p:nvSpPr>
        <p:spPr/>
        <p:txBody>
          <a:bodyPr/>
          <a:lstStyle/>
          <a:p>
            <a:pPr>
              <a:defRPr/>
            </a:pPr>
            <a:fld id="{681227BF-F12C-4795-8839-F31049FC21D5}" type="slidenum">
              <a:rPr lang="sv-SE" smtClean="0"/>
              <a:pPr>
                <a:defRPr/>
              </a:pPr>
              <a:t>8</a:t>
            </a:fld>
            <a:endParaRPr lang="sv-SE" dirty="0"/>
          </a:p>
        </p:txBody>
      </p:sp>
      <p:sp>
        <p:nvSpPr>
          <p:cNvPr id="33" name="Platshållare för innehåll 2"/>
          <p:cNvSpPr>
            <a:spLocks noGrp="1"/>
          </p:cNvSpPr>
          <p:nvPr>
            <p:ph idx="4294967295"/>
          </p:nvPr>
        </p:nvSpPr>
        <p:spPr>
          <a:xfrm>
            <a:off x="0" y="4424933"/>
            <a:ext cx="8101013" cy="2154237"/>
          </a:xfrm>
        </p:spPr>
        <p:txBody>
          <a:bodyPr/>
          <a:lstStyle/>
          <a:p>
            <a:pPr lvl="1"/>
            <a:r>
              <a:rPr lang="sv-SE" sz="1800" dirty="0" smtClean="0"/>
              <a:t>Minska riskerna i projektet (både sannolikhet och belopp)</a:t>
            </a:r>
          </a:p>
          <a:p>
            <a:pPr lvl="1"/>
            <a:r>
              <a:rPr lang="sv-SE" sz="1800" dirty="0" smtClean="0"/>
              <a:t>Skapa tydlighet i Vem som ska göra Vad och När i projektet</a:t>
            </a:r>
          </a:p>
          <a:p>
            <a:pPr lvl="1"/>
            <a:r>
              <a:rPr lang="sv-SE" sz="1800" dirty="0" smtClean="0"/>
              <a:t>Effektivisera arbetet både för innovatör och Almi</a:t>
            </a:r>
          </a:p>
          <a:p>
            <a:pPr lvl="1"/>
            <a:r>
              <a:rPr lang="sv-SE" sz="1800" dirty="0"/>
              <a:t>Skapa förutsättningar för strukturerade uppföljningar</a:t>
            </a:r>
          </a:p>
          <a:p>
            <a:pPr lvl="1"/>
            <a:r>
              <a:rPr lang="sv-SE" sz="1800" dirty="0" smtClean="0"/>
              <a:t>Vara </a:t>
            </a:r>
            <a:r>
              <a:rPr lang="sv-SE" sz="1800" dirty="0"/>
              <a:t>ett </a:t>
            </a:r>
            <a:r>
              <a:rPr lang="sv-SE" sz="1800" dirty="0" smtClean="0"/>
              <a:t>allmängiltigt skelett </a:t>
            </a:r>
            <a:r>
              <a:rPr lang="sv-SE" sz="1800" dirty="0"/>
              <a:t>som Almi kan bygga strukturkapital på</a:t>
            </a:r>
          </a:p>
          <a:p>
            <a:pPr marL="247650" lvl="1" indent="0">
              <a:buNone/>
            </a:pPr>
            <a:endParaRPr lang="sv-SE" sz="1800" dirty="0" smtClean="0"/>
          </a:p>
        </p:txBody>
      </p:sp>
      <p:cxnSp>
        <p:nvCxnSpPr>
          <p:cNvPr id="81" name="Rak 59"/>
          <p:cNvCxnSpPr>
            <a:stCxn id="80" idx="3"/>
          </p:cNvCxnSpPr>
          <p:nvPr/>
        </p:nvCxnSpPr>
        <p:spPr bwMode="auto">
          <a:xfrm>
            <a:off x="7586556" y="864716"/>
            <a:ext cx="171907" cy="5086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 name="Group 1"/>
          <p:cNvGrpSpPr/>
          <p:nvPr/>
        </p:nvGrpSpPr>
        <p:grpSpPr>
          <a:xfrm>
            <a:off x="347663" y="27670"/>
            <a:ext cx="8760124" cy="4047989"/>
            <a:chOff x="347663" y="27670"/>
            <a:chExt cx="8760124" cy="4047989"/>
          </a:xfrm>
        </p:grpSpPr>
        <p:cxnSp>
          <p:nvCxnSpPr>
            <p:cNvPr id="66" name="Straight Arrow Connector 65"/>
            <p:cNvCxnSpPr>
              <a:stCxn id="68" idx="3"/>
            </p:cNvCxnSpPr>
            <p:nvPr/>
          </p:nvCxnSpPr>
          <p:spPr bwMode="auto">
            <a:xfrm flipV="1">
              <a:off x="1328738" y="2785305"/>
              <a:ext cx="6343771" cy="291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pic>
          <p:nvPicPr>
            <p:cNvPr id="67" name="Picture 26" descr="http://t0.gstatic.com/images?q=tbn:ANd9GcT0C8d0lr0sWJHiiP6ab7RMO0HOk43nrmZyRsBlhvPc10ewjX10"/>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10000" b="90000" l="10000" r="90000"/>
                      </a14:imgEffect>
                    </a14:imgLayer>
                  </a14:imgProps>
                </a:ext>
              </a:extLst>
            </a:blip>
            <a:srcRect/>
            <a:stretch>
              <a:fillRect/>
            </a:stretch>
          </p:blipFill>
          <p:spPr bwMode="auto">
            <a:xfrm>
              <a:off x="7523788" y="1774125"/>
              <a:ext cx="1364000" cy="2049730"/>
            </a:xfrm>
            <a:prstGeom prst="rect">
              <a:avLst/>
            </a:prstGeom>
            <a:noFill/>
          </p:spPr>
        </p:pic>
        <p:pic>
          <p:nvPicPr>
            <p:cNvPr id="68" name="Picture 13" descr="C:\Documents and Settings\00anduhm\Lokala inställningar\Temporary Internet Files\Content.IE5\6A9OTHLJ\MM900234717[1].gif"/>
            <p:cNvPicPr>
              <a:picLocks noChangeAspect="1" noChangeArrowheads="1" noCrop="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7663" y="2140523"/>
              <a:ext cx="98107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 name="Koppling 2"/>
            <p:cNvSpPr/>
            <p:nvPr/>
          </p:nvSpPr>
          <p:spPr bwMode="auto">
            <a:xfrm>
              <a:off x="1716814" y="2716873"/>
              <a:ext cx="123825" cy="134144"/>
            </a:xfrm>
            <a:prstGeom prst="flowChartConnector">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sv-SE" sz="1400">
                <a:solidFill>
                  <a:schemeClr val="bg1"/>
                </a:solidFill>
                <a:latin typeface="Arial" charset="0"/>
              </a:endParaRPr>
            </a:p>
          </p:txBody>
        </p:sp>
        <p:sp>
          <p:nvSpPr>
            <p:cNvPr id="70" name="Koppling 24"/>
            <p:cNvSpPr/>
            <p:nvPr/>
          </p:nvSpPr>
          <p:spPr bwMode="auto">
            <a:xfrm>
              <a:off x="5687181" y="2727053"/>
              <a:ext cx="123825" cy="134144"/>
            </a:xfrm>
            <a:prstGeom prst="flowChartConnector">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sv-SE" sz="1400">
                <a:solidFill>
                  <a:schemeClr val="bg1"/>
                </a:solidFill>
                <a:latin typeface="Arial" charset="0"/>
              </a:endParaRPr>
            </a:p>
          </p:txBody>
        </p:sp>
        <p:sp>
          <p:nvSpPr>
            <p:cNvPr id="71" name="Koppling 25"/>
            <p:cNvSpPr/>
            <p:nvPr/>
          </p:nvSpPr>
          <p:spPr bwMode="auto">
            <a:xfrm>
              <a:off x="2807987" y="2726628"/>
              <a:ext cx="123825" cy="134144"/>
            </a:xfrm>
            <a:prstGeom prst="flowChartConnector">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sv-SE" sz="1400">
                <a:solidFill>
                  <a:schemeClr val="bg1"/>
                </a:solidFill>
                <a:latin typeface="Arial" charset="0"/>
              </a:endParaRPr>
            </a:p>
          </p:txBody>
        </p:sp>
        <p:sp>
          <p:nvSpPr>
            <p:cNvPr id="72" name="textruta 34"/>
            <p:cNvSpPr txBox="1"/>
            <p:nvPr/>
          </p:nvSpPr>
          <p:spPr>
            <a:xfrm>
              <a:off x="1255666" y="1950076"/>
              <a:ext cx="1046120" cy="738664"/>
            </a:xfrm>
            <a:prstGeom prst="rect">
              <a:avLst/>
            </a:prstGeom>
            <a:noFill/>
          </p:spPr>
          <p:txBody>
            <a:bodyPr wrap="none" rtlCol="0">
              <a:spAutoFit/>
            </a:bodyPr>
            <a:lstStyle/>
            <a:p>
              <a:pPr algn="ctr"/>
              <a:r>
                <a:rPr lang="sv-SE" sz="1400" dirty="0" smtClean="0">
                  <a:latin typeface="+mn-lt"/>
                </a:rPr>
                <a:t>Innovatören</a:t>
              </a:r>
            </a:p>
            <a:p>
              <a:pPr algn="ctr"/>
              <a:r>
                <a:rPr lang="sv-SE" sz="1400" dirty="0" smtClean="0">
                  <a:latin typeface="+mn-lt"/>
                </a:rPr>
                <a:t>beskriver </a:t>
              </a:r>
            </a:p>
            <a:p>
              <a:pPr algn="ctr"/>
              <a:r>
                <a:rPr lang="sv-SE" sz="1400" dirty="0" smtClean="0">
                  <a:latin typeface="+mn-lt"/>
                </a:rPr>
                <a:t>sin idé</a:t>
              </a:r>
              <a:endParaRPr lang="sv-SE" sz="1400" dirty="0">
                <a:latin typeface="+mn-lt"/>
              </a:endParaRPr>
            </a:p>
          </p:txBody>
        </p:sp>
        <p:sp>
          <p:nvSpPr>
            <p:cNvPr id="73" name="textruta 35"/>
            <p:cNvSpPr txBox="1"/>
            <p:nvPr/>
          </p:nvSpPr>
          <p:spPr>
            <a:xfrm>
              <a:off x="2324397" y="1950077"/>
              <a:ext cx="1091004" cy="738664"/>
            </a:xfrm>
            <a:prstGeom prst="rect">
              <a:avLst/>
            </a:prstGeom>
            <a:noFill/>
          </p:spPr>
          <p:txBody>
            <a:bodyPr wrap="none" rtlCol="0">
              <a:spAutoFit/>
            </a:bodyPr>
            <a:lstStyle/>
            <a:p>
              <a:pPr algn="ctr"/>
              <a:r>
                <a:rPr lang="sv-SE" sz="1400" dirty="0">
                  <a:latin typeface="+mn-lt"/>
                </a:rPr>
                <a:t>Innovatören </a:t>
              </a:r>
              <a:endParaRPr lang="sv-SE" sz="1400" dirty="0" smtClean="0">
                <a:latin typeface="+mn-lt"/>
              </a:endParaRPr>
            </a:p>
            <a:p>
              <a:pPr algn="ctr"/>
              <a:r>
                <a:rPr lang="sv-SE" sz="1400" dirty="0" smtClean="0">
                  <a:latin typeface="+mn-lt"/>
                </a:rPr>
                <a:t>verifierar </a:t>
              </a:r>
            </a:p>
            <a:p>
              <a:pPr algn="ctr"/>
              <a:r>
                <a:rPr lang="sv-SE" sz="1400" dirty="0" smtClean="0">
                  <a:latin typeface="+mn-lt"/>
                </a:rPr>
                <a:t>konceptet</a:t>
              </a:r>
              <a:endParaRPr lang="sv-SE" sz="1400" dirty="0">
                <a:latin typeface="+mn-lt"/>
              </a:endParaRPr>
            </a:p>
          </p:txBody>
        </p:sp>
        <p:sp>
          <p:nvSpPr>
            <p:cNvPr id="74" name="Frihandsfigur 36"/>
            <p:cNvSpPr/>
            <p:nvPr/>
          </p:nvSpPr>
          <p:spPr bwMode="auto">
            <a:xfrm>
              <a:off x="2372007" y="27670"/>
              <a:ext cx="6735780" cy="4047989"/>
            </a:xfrm>
            <a:custGeom>
              <a:avLst/>
              <a:gdLst>
                <a:gd name="connsiteX0" fmla="*/ 0 w 6826313"/>
                <a:gd name="connsiteY0" fmla="*/ 1566250 h 2815654"/>
                <a:gd name="connsiteX1" fmla="*/ 651850 w 6826313"/>
                <a:gd name="connsiteY1" fmla="*/ 1819747 h 2815654"/>
                <a:gd name="connsiteX2" fmla="*/ 1475715 w 6826313"/>
                <a:gd name="connsiteY2" fmla="*/ 2399169 h 2815654"/>
                <a:gd name="connsiteX3" fmla="*/ 2996698 w 6826313"/>
                <a:gd name="connsiteY3" fmla="*/ 2815628 h 2815654"/>
                <a:gd name="connsiteX4" fmla="*/ 3965418 w 6826313"/>
                <a:gd name="connsiteY4" fmla="*/ 2417276 h 2815654"/>
                <a:gd name="connsiteX5" fmla="*/ 4454305 w 6826313"/>
                <a:gd name="connsiteY5" fmla="*/ 1928388 h 2815654"/>
                <a:gd name="connsiteX6" fmla="*/ 5413973 w 6826313"/>
                <a:gd name="connsiteY6" fmla="*/ 805759 h 2815654"/>
                <a:gd name="connsiteX7" fmla="*/ 6826313 w 6826313"/>
                <a:gd name="connsiteY7" fmla="*/ 0 h 2815654"/>
                <a:gd name="connsiteX0" fmla="*/ 0 w 6826313"/>
                <a:gd name="connsiteY0" fmla="*/ 1566250 h 2815660"/>
                <a:gd name="connsiteX1" fmla="*/ 651850 w 6826313"/>
                <a:gd name="connsiteY1" fmla="*/ 1819747 h 2815660"/>
                <a:gd name="connsiteX2" fmla="*/ 1475715 w 6826313"/>
                <a:gd name="connsiteY2" fmla="*/ 2399169 h 2815660"/>
                <a:gd name="connsiteX3" fmla="*/ 2996698 w 6826313"/>
                <a:gd name="connsiteY3" fmla="*/ 2815628 h 2815660"/>
                <a:gd name="connsiteX4" fmla="*/ 3965418 w 6826313"/>
                <a:gd name="connsiteY4" fmla="*/ 2417276 h 2815660"/>
                <a:gd name="connsiteX5" fmla="*/ 4682261 w 6826313"/>
                <a:gd name="connsiteY5" fmla="*/ 1647731 h 2815660"/>
                <a:gd name="connsiteX6" fmla="*/ 5413973 w 6826313"/>
                <a:gd name="connsiteY6" fmla="*/ 805759 h 2815660"/>
                <a:gd name="connsiteX7" fmla="*/ 6826313 w 6826313"/>
                <a:gd name="connsiteY7" fmla="*/ 0 h 2815660"/>
                <a:gd name="connsiteX0" fmla="*/ 0 w 6826313"/>
                <a:gd name="connsiteY0" fmla="*/ 1566250 h 2815660"/>
                <a:gd name="connsiteX1" fmla="*/ 362126 w 6826313"/>
                <a:gd name="connsiteY1" fmla="*/ 1675362 h 2815660"/>
                <a:gd name="connsiteX2" fmla="*/ 651850 w 6826313"/>
                <a:gd name="connsiteY2" fmla="*/ 1819747 h 2815660"/>
                <a:gd name="connsiteX3" fmla="*/ 1475715 w 6826313"/>
                <a:gd name="connsiteY3" fmla="*/ 2399169 h 2815660"/>
                <a:gd name="connsiteX4" fmla="*/ 2996698 w 6826313"/>
                <a:gd name="connsiteY4" fmla="*/ 2815628 h 2815660"/>
                <a:gd name="connsiteX5" fmla="*/ 3965418 w 6826313"/>
                <a:gd name="connsiteY5" fmla="*/ 2417276 h 2815660"/>
                <a:gd name="connsiteX6" fmla="*/ 4682261 w 6826313"/>
                <a:gd name="connsiteY6" fmla="*/ 1647731 h 2815660"/>
                <a:gd name="connsiteX7" fmla="*/ 5413973 w 6826313"/>
                <a:gd name="connsiteY7" fmla="*/ 805759 h 2815660"/>
                <a:gd name="connsiteX8" fmla="*/ 6826313 w 6826313"/>
                <a:gd name="connsiteY8" fmla="*/ 0 h 2815660"/>
                <a:gd name="connsiteX0" fmla="*/ 0 w 6875160"/>
                <a:gd name="connsiteY0" fmla="*/ 1601337 h 2815660"/>
                <a:gd name="connsiteX1" fmla="*/ 410973 w 6875160"/>
                <a:gd name="connsiteY1" fmla="*/ 1675362 h 2815660"/>
                <a:gd name="connsiteX2" fmla="*/ 700697 w 6875160"/>
                <a:gd name="connsiteY2" fmla="*/ 1819747 h 2815660"/>
                <a:gd name="connsiteX3" fmla="*/ 1524562 w 6875160"/>
                <a:gd name="connsiteY3" fmla="*/ 2399169 h 2815660"/>
                <a:gd name="connsiteX4" fmla="*/ 3045545 w 6875160"/>
                <a:gd name="connsiteY4" fmla="*/ 2815628 h 2815660"/>
                <a:gd name="connsiteX5" fmla="*/ 4014265 w 6875160"/>
                <a:gd name="connsiteY5" fmla="*/ 2417276 h 2815660"/>
                <a:gd name="connsiteX6" fmla="*/ 4731108 w 6875160"/>
                <a:gd name="connsiteY6" fmla="*/ 1647731 h 2815660"/>
                <a:gd name="connsiteX7" fmla="*/ 5462820 w 6875160"/>
                <a:gd name="connsiteY7" fmla="*/ 805759 h 2815660"/>
                <a:gd name="connsiteX8" fmla="*/ 6875160 w 6875160"/>
                <a:gd name="connsiteY8" fmla="*/ 0 h 2815660"/>
                <a:gd name="connsiteX0" fmla="*/ 0 w 6875160"/>
                <a:gd name="connsiteY0" fmla="*/ 1601337 h 2815660"/>
                <a:gd name="connsiteX1" fmla="*/ 443539 w 6875160"/>
                <a:gd name="connsiteY1" fmla="*/ 1675362 h 2815660"/>
                <a:gd name="connsiteX2" fmla="*/ 700697 w 6875160"/>
                <a:gd name="connsiteY2" fmla="*/ 1819747 h 2815660"/>
                <a:gd name="connsiteX3" fmla="*/ 1524562 w 6875160"/>
                <a:gd name="connsiteY3" fmla="*/ 2399169 h 2815660"/>
                <a:gd name="connsiteX4" fmla="*/ 3045545 w 6875160"/>
                <a:gd name="connsiteY4" fmla="*/ 2815628 h 2815660"/>
                <a:gd name="connsiteX5" fmla="*/ 4014265 w 6875160"/>
                <a:gd name="connsiteY5" fmla="*/ 2417276 h 2815660"/>
                <a:gd name="connsiteX6" fmla="*/ 4731108 w 6875160"/>
                <a:gd name="connsiteY6" fmla="*/ 1647731 h 2815660"/>
                <a:gd name="connsiteX7" fmla="*/ 5462820 w 6875160"/>
                <a:gd name="connsiteY7" fmla="*/ 805759 h 2815660"/>
                <a:gd name="connsiteX8" fmla="*/ 6875160 w 6875160"/>
                <a:gd name="connsiteY8" fmla="*/ 0 h 2815660"/>
                <a:gd name="connsiteX0" fmla="*/ 0 w 6875160"/>
                <a:gd name="connsiteY0" fmla="*/ 1601337 h 2815660"/>
                <a:gd name="connsiteX1" fmla="*/ 443539 w 6875160"/>
                <a:gd name="connsiteY1" fmla="*/ 1675362 h 2815660"/>
                <a:gd name="connsiteX2" fmla="*/ 790251 w 6875160"/>
                <a:gd name="connsiteY2" fmla="*/ 1881148 h 2815660"/>
                <a:gd name="connsiteX3" fmla="*/ 1524562 w 6875160"/>
                <a:gd name="connsiteY3" fmla="*/ 2399169 h 2815660"/>
                <a:gd name="connsiteX4" fmla="*/ 3045545 w 6875160"/>
                <a:gd name="connsiteY4" fmla="*/ 2815628 h 2815660"/>
                <a:gd name="connsiteX5" fmla="*/ 4014265 w 6875160"/>
                <a:gd name="connsiteY5" fmla="*/ 2417276 h 2815660"/>
                <a:gd name="connsiteX6" fmla="*/ 4731108 w 6875160"/>
                <a:gd name="connsiteY6" fmla="*/ 1647731 h 2815660"/>
                <a:gd name="connsiteX7" fmla="*/ 5462820 w 6875160"/>
                <a:gd name="connsiteY7" fmla="*/ 805759 h 2815660"/>
                <a:gd name="connsiteX8" fmla="*/ 6875160 w 6875160"/>
                <a:gd name="connsiteY8" fmla="*/ 0 h 2815660"/>
                <a:gd name="connsiteX0" fmla="*/ 0 w 6875160"/>
                <a:gd name="connsiteY0" fmla="*/ 1601337 h 2815654"/>
                <a:gd name="connsiteX1" fmla="*/ 443539 w 6875160"/>
                <a:gd name="connsiteY1" fmla="*/ 1675362 h 2815654"/>
                <a:gd name="connsiteX2" fmla="*/ 790251 w 6875160"/>
                <a:gd name="connsiteY2" fmla="*/ 1881148 h 2815654"/>
                <a:gd name="connsiteX3" fmla="*/ 1540845 w 6875160"/>
                <a:gd name="connsiteY3" fmla="*/ 2434255 h 2815654"/>
                <a:gd name="connsiteX4" fmla="*/ 3045545 w 6875160"/>
                <a:gd name="connsiteY4" fmla="*/ 2815628 h 2815654"/>
                <a:gd name="connsiteX5" fmla="*/ 4014265 w 6875160"/>
                <a:gd name="connsiteY5" fmla="*/ 2417276 h 2815654"/>
                <a:gd name="connsiteX6" fmla="*/ 4731108 w 6875160"/>
                <a:gd name="connsiteY6" fmla="*/ 1647731 h 2815654"/>
                <a:gd name="connsiteX7" fmla="*/ 5462820 w 6875160"/>
                <a:gd name="connsiteY7" fmla="*/ 805759 h 2815654"/>
                <a:gd name="connsiteX8" fmla="*/ 6875160 w 6875160"/>
                <a:gd name="connsiteY8" fmla="*/ 0 h 2815654"/>
                <a:gd name="connsiteX0" fmla="*/ 0 w 6875160"/>
                <a:gd name="connsiteY0" fmla="*/ 1601337 h 2824425"/>
                <a:gd name="connsiteX1" fmla="*/ 443539 w 6875160"/>
                <a:gd name="connsiteY1" fmla="*/ 1675362 h 2824425"/>
                <a:gd name="connsiteX2" fmla="*/ 790251 w 6875160"/>
                <a:gd name="connsiteY2" fmla="*/ 1881148 h 2824425"/>
                <a:gd name="connsiteX3" fmla="*/ 1540845 w 6875160"/>
                <a:gd name="connsiteY3" fmla="*/ 2434255 h 2824425"/>
                <a:gd name="connsiteX4" fmla="*/ 2988555 w 6875160"/>
                <a:gd name="connsiteY4" fmla="*/ 2824400 h 2824425"/>
                <a:gd name="connsiteX5" fmla="*/ 4014265 w 6875160"/>
                <a:gd name="connsiteY5" fmla="*/ 2417276 h 2824425"/>
                <a:gd name="connsiteX6" fmla="*/ 4731108 w 6875160"/>
                <a:gd name="connsiteY6" fmla="*/ 1647731 h 2824425"/>
                <a:gd name="connsiteX7" fmla="*/ 5462820 w 6875160"/>
                <a:gd name="connsiteY7" fmla="*/ 805759 h 2824425"/>
                <a:gd name="connsiteX8" fmla="*/ 6875160 w 6875160"/>
                <a:gd name="connsiteY8" fmla="*/ 0 h 2824425"/>
                <a:gd name="connsiteX0" fmla="*/ 0 w 6899584"/>
                <a:gd name="connsiteY0" fmla="*/ 1724138 h 2824425"/>
                <a:gd name="connsiteX1" fmla="*/ 467963 w 6899584"/>
                <a:gd name="connsiteY1" fmla="*/ 1675362 h 2824425"/>
                <a:gd name="connsiteX2" fmla="*/ 814675 w 6899584"/>
                <a:gd name="connsiteY2" fmla="*/ 1881148 h 2824425"/>
                <a:gd name="connsiteX3" fmla="*/ 1565269 w 6899584"/>
                <a:gd name="connsiteY3" fmla="*/ 2434255 h 2824425"/>
                <a:gd name="connsiteX4" fmla="*/ 3012979 w 6899584"/>
                <a:gd name="connsiteY4" fmla="*/ 2824400 h 2824425"/>
                <a:gd name="connsiteX5" fmla="*/ 4038689 w 6899584"/>
                <a:gd name="connsiteY5" fmla="*/ 2417276 h 2824425"/>
                <a:gd name="connsiteX6" fmla="*/ 4755532 w 6899584"/>
                <a:gd name="connsiteY6" fmla="*/ 1647731 h 2824425"/>
                <a:gd name="connsiteX7" fmla="*/ 5487244 w 6899584"/>
                <a:gd name="connsiteY7" fmla="*/ 805759 h 2824425"/>
                <a:gd name="connsiteX8" fmla="*/ 6899584 w 6899584"/>
                <a:gd name="connsiteY8" fmla="*/ 0 h 2824425"/>
                <a:gd name="connsiteX0" fmla="*/ 0 w 6899584"/>
                <a:gd name="connsiteY0" fmla="*/ 1724138 h 2824425"/>
                <a:gd name="connsiteX1" fmla="*/ 467963 w 6899584"/>
                <a:gd name="connsiteY1" fmla="*/ 1780620 h 2824425"/>
                <a:gd name="connsiteX2" fmla="*/ 814675 w 6899584"/>
                <a:gd name="connsiteY2" fmla="*/ 1881148 h 2824425"/>
                <a:gd name="connsiteX3" fmla="*/ 1565269 w 6899584"/>
                <a:gd name="connsiteY3" fmla="*/ 2434255 h 2824425"/>
                <a:gd name="connsiteX4" fmla="*/ 3012979 w 6899584"/>
                <a:gd name="connsiteY4" fmla="*/ 2824400 h 2824425"/>
                <a:gd name="connsiteX5" fmla="*/ 4038689 w 6899584"/>
                <a:gd name="connsiteY5" fmla="*/ 2417276 h 2824425"/>
                <a:gd name="connsiteX6" fmla="*/ 4755532 w 6899584"/>
                <a:gd name="connsiteY6" fmla="*/ 1647731 h 2824425"/>
                <a:gd name="connsiteX7" fmla="*/ 5487244 w 6899584"/>
                <a:gd name="connsiteY7" fmla="*/ 805759 h 2824425"/>
                <a:gd name="connsiteX8" fmla="*/ 6899584 w 6899584"/>
                <a:gd name="connsiteY8" fmla="*/ 0 h 2824425"/>
                <a:gd name="connsiteX0" fmla="*/ 0 w 6899584"/>
                <a:gd name="connsiteY0" fmla="*/ 1724138 h 2824425"/>
                <a:gd name="connsiteX1" fmla="*/ 581942 w 6899584"/>
                <a:gd name="connsiteY1" fmla="*/ 1780620 h 2824425"/>
                <a:gd name="connsiteX2" fmla="*/ 814675 w 6899584"/>
                <a:gd name="connsiteY2" fmla="*/ 1881148 h 2824425"/>
                <a:gd name="connsiteX3" fmla="*/ 1565269 w 6899584"/>
                <a:gd name="connsiteY3" fmla="*/ 2434255 h 2824425"/>
                <a:gd name="connsiteX4" fmla="*/ 3012979 w 6899584"/>
                <a:gd name="connsiteY4" fmla="*/ 2824400 h 2824425"/>
                <a:gd name="connsiteX5" fmla="*/ 4038689 w 6899584"/>
                <a:gd name="connsiteY5" fmla="*/ 2417276 h 2824425"/>
                <a:gd name="connsiteX6" fmla="*/ 4755532 w 6899584"/>
                <a:gd name="connsiteY6" fmla="*/ 1647731 h 2824425"/>
                <a:gd name="connsiteX7" fmla="*/ 5487244 w 6899584"/>
                <a:gd name="connsiteY7" fmla="*/ 805759 h 2824425"/>
                <a:gd name="connsiteX8" fmla="*/ 6899584 w 6899584"/>
                <a:gd name="connsiteY8" fmla="*/ 0 h 2824425"/>
                <a:gd name="connsiteX0" fmla="*/ 0 w 6899584"/>
                <a:gd name="connsiteY0" fmla="*/ 1724138 h 2824425"/>
                <a:gd name="connsiteX1" fmla="*/ 581942 w 6899584"/>
                <a:gd name="connsiteY1" fmla="*/ 1780620 h 2824425"/>
                <a:gd name="connsiteX2" fmla="*/ 814675 w 6899584"/>
                <a:gd name="connsiteY2" fmla="*/ 1881148 h 2824425"/>
                <a:gd name="connsiteX3" fmla="*/ 1565269 w 6899584"/>
                <a:gd name="connsiteY3" fmla="*/ 2434255 h 2824425"/>
                <a:gd name="connsiteX4" fmla="*/ 3012979 w 6899584"/>
                <a:gd name="connsiteY4" fmla="*/ 2824400 h 2824425"/>
                <a:gd name="connsiteX5" fmla="*/ 4038689 w 6899584"/>
                <a:gd name="connsiteY5" fmla="*/ 2417276 h 2824425"/>
                <a:gd name="connsiteX6" fmla="*/ 4755532 w 6899584"/>
                <a:gd name="connsiteY6" fmla="*/ 1647731 h 2824425"/>
                <a:gd name="connsiteX7" fmla="*/ 5487244 w 6899584"/>
                <a:gd name="connsiteY7" fmla="*/ 805759 h 2824425"/>
                <a:gd name="connsiteX8" fmla="*/ 6899584 w 6899584"/>
                <a:gd name="connsiteY8" fmla="*/ 0 h 2824425"/>
                <a:gd name="connsiteX0" fmla="*/ 0 w 6899584"/>
                <a:gd name="connsiteY0" fmla="*/ 1724138 h 2824423"/>
                <a:gd name="connsiteX1" fmla="*/ 581942 w 6899584"/>
                <a:gd name="connsiteY1" fmla="*/ 1780620 h 2824423"/>
                <a:gd name="connsiteX2" fmla="*/ 1018206 w 6899584"/>
                <a:gd name="connsiteY2" fmla="*/ 1986406 h 2824423"/>
                <a:gd name="connsiteX3" fmla="*/ 1565269 w 6899584"/>
                <a:gd name="connsiteY3" fmla="*/ 2434255 h 2824423"/>
                <a:gd name="connsiteX4" fmla="*/ 3012979 w 6899584"/>
                <a:gd name="connsiteY4" fmla="*/ 2824400 h 2824423"/>
                <a:gd name="connsiteX5" fmla="*/ 4038689 w 6899584"/>
                <a:gd name="connsiteY5" fmla="*/ 2417276 h 2824423"/>
                <a:gd name="connsiteX6" fmla="*/ 4755532 w 6899584"/>
                <a:gd name="connsiteY6" fmla="*/ 1647731 h 2824423"/>
                <a:gd name="connsiteX7" fmla="*/ 5487244 w 6899584"/>
                <a:gd name="connsiteY7" fmla="*/ 805759 h 2824423"/>
                <a:gd name="connsiteX8" fmla="*/ 6899584 w 6899584"/>
                <a:gd name="connsiteY8" fmla="*/ 0 h 2824423"/>
                <a:gd name="connsiteX0" fmla="*/ 0 w 6317642"/>
                <a:gd name="connsiteY0" fmla="*/ 1780620 h 2824423"/>
                <a:gd name="connsiteX1" fmla="*/ 436264 w 6317642"/>
                <a:gd name="connsiteY1" fmla="*/ 1986406 h 2824423"/>
                <a:gd name="connsiteX2" fmla="*/ 983327 w 6317642"/>
                <a:gd name="connsiteY2" fmla="*/ 2434255 h 2824423"/>
                <a:gd name="connsiteX3" fmla="*/ 2431037 w 6317642"/>
                <a:gd name="connsiteY3" fmla="*/ 2824400 h 2824423"/>
                <a:gd name="connsiteX4" fmla="*/ 3456747 w 6317642"/>
                <a:gd name="connsiteY4" fmla="*/ 2417276 h 2824423"/>
                <a:gd name="connsiteX5" fmla="*/ 4173590 w 6317642"/>
                <a:gd name="connsiteY5" fmla="*/ 1647731 h 2824423"/>
                <a:gd name="connsiteX6" fmla="*/ 4905302 w 6317642"/>
                <a:gd name="connsiteY6" fmla="*/ 805759 h 2824423"/>
                <a:gd name="connsiteX7" fmla="*/ 6317642 w 6317642"/>
                <a:gd name="connsiteY7" fmla="*/ 0 h 2824423"/>
                <a:gd name="connsiteX0" fmla="*/ 0 w 6162957"/>
                <a:gd name="connsiteY0" fmla="*/ 1745534 h 2824423"/>
                <a:gd name="connsiteX1" fmla="*/ 281579 w 6162957"/>
                <a:gd name="connsiteY1" fmla="*/ 1986406 h 2824423"/>
                <a:gd name="connsiteX2" fmla="*/ 828642 w 6162957"/>
                <a:gd name="connsiteY2" fmla="*/ 2434255 h 2824423"/>
                <a:gd name="connsiteX3" fmla="*/ 2276352 w 6162957"/>
                <a:gd name="connsiteY3" fmla="*/ 2824400 h 2824423"/>
                <a:gd name="connsiteX4" fmla="*/ 3302062 w 6162957"/>
                <a:gd name="connsiteY4" fmla="*/ 2417276 h 2824423"/>
                <a:gd name="connsiteX5" fmla="*/ 4018905 w 6162957"/>
                <a:gd name="connsiteY5" fmla="*/ 1647731 h 2824423"/>
                <a:gd name="connsiteX6" fmla="*/ 4750617 w 6162957"/>
                <a:gd name="connsiteY6" fmla="*/ 805759 h 2824423"/>
                <a:gd name="connsiteX7" fmla="*/ 6162957 w 6162957"/>
                <a:gd name="connsiteY7" fmla="*/ 0 h 2824423"/>
                <a:gd name="connsiteX0" fmla="*/ 0 w 6024555"/>
                <a:gd name="connsiteY0" fmla="*/ 1771849 h 2824423"/>
                <a:gd name="connsiteX1" fmla="*/ 143177 w 6024555"/>
                <a:gd name="connsiteY1" fmla="*/ 1986406 h 2824423"/>
                <a:gd name="connsiteX2" fmla="*/ 690240 w 6024555"/>
                <a:gd name="connsiteY2" fmla="*/ 2434255 h 2824423"/>
                <a:gd name="connsiteX3" fmla="*/ 2137950 w 6024555"/>
                <a:gd name="connsiteY3" fmla="*/ 2824400 h 2824423"/>
                <a:gd name="connsiteX4" fmla="*/ 3163660 w 6024555"/>
                <a:gd name="connsiteY4" fmla="*/ 2417276 h 2824423"/>
                <a:gd name="connsiteX5" fmla="*/ 3880503 w 6024555"/>
                <a:gd name="connsiteY5" fmla="*/ 1647731 h 2824423"/>
                <a:gd name="connsiteX6" fmla="*/ 4612215 w 6024555"/>
                <a:gd name="connsiteY6" fmla="*/ 805759 h 2824423"/>
                <a:gd name="connsiteX7" fmla="*/ 6024555 w 6024555"/>
                <a:gd name="connsiteY7" fmla="*/ 0 h 2824423"/>
                <a:gd name="connsiteX0" fmla="*/ 0 w 6097827"/>
                <a:gd name="connsiteY0" fmla="*/ 1754306 h 2824423"/>
                <a:gd name="connsiteX1" fmla="*/ 216449 w 6097827"/>
                <a:gd name="connsiteY1" fmla="*/ 1986406 h 2824423"/>
                <a:gd name="connsiteX2" fmla="*/ 763512 w 6097827"/>
                <a:gd name="connsiteY2" fmla="*/ 2434255 h 2824423"/>
                <a:gd name="connsiteX3" fmla="*/ 2211222 w 6097827"/>
                <a:gd name="connsiteY3" fmla="*/ 2824400 h 2824423"/>
                <a:gd name="connsiteX4" fmla="*/ 3236932 w 6097827"/>
                <a:gd name="connsiteY4" fmla="*/ 2417276 h 2824423"/>
                <a:gd name="connsiteX5" fmla="*/ 3953775 w 6097827"/>
                <a:gd name="connsiteY5" fmla="*/ 1647731 h 2824423"/>
                <a:gd name="connsiteX6" fmla="*/ 4685487 w 6097827"/>
                <a:gd name="connsiteY6" fmla="*/ 805759 h 2824423"/>
                <a:gd name="connsiteX7" fmla="*/ 6097827 w 6097827"/>
                <a:gd name="connsiteY7" fmla="*/ 0 h 2824423"/>
                <a:gd name="connsiteX0" fmla="*/ 0 w 6016415"/>
                <a:gd name="connsiteY0" fmla="*/ 1780621 h 2824423"/>
                <a:gd name="connsiteX1" fmla="*/ 135037 w 6016415"/>
                <a:gd name="connsiteY1" fmla="*/ 1986406 h 2824423"/>
                <a:gd name="connsiteX2" fmla="*/ 682100 w 6016415"/>
                <a:gd name="connsiteY2" fmla="*/ 2434255 h 2824423"/>
                <a:gd name="connsiteX3" fmla="*/ 2129810 w 6016415"/>
                <a:gd name="connsiteY3" fmla="*/ 2824400 h 2824423"/>
                <a:gd name="connsiteX4" fmla="*/ 3155520 w 6016415"/>
                <a:gd name="connsiteY4" fmla="*/ 2417276 h 2824423"/>
                <a:gd name="connsiteX5" fmla="*/ 3872363 w 6016415"/>
                <a:gd name="connsiteY5" fmla="*/ 1647731 h 2824423"/>
                <a:gd name="connsiteX6" fmla="*/ 4604075 w 6016415"/>
                <a:gd name="connsiteY6" fmla="*/ 805759 h 2824423"/>
                <a:gd name="connsiteX7" fmla="*/ 6016415 w 6016415"/>
                <a:gd name="connsiteY7" fmla="*/ 0 h 2824423"/>
                <a:gd name="connsiteX0" fmla="*/ 0 w 6016415"/>
                <a:gd name="connsiteY0" fmla="*/ 1780621 h 2824420"/>
                <a:gd name="connsiteX1" fmla="*/ 338570 w 6016415"/>
                <a:gd name="connsiteY1" fmla="*/ 2179380 h 2824420"/>
                <a:gd name="connsiteX2" fmla="*/ 682100 w 6016415"/>
                <a:gd name="connsiteY2" fmla="*/ 2434255 h 2824420"/>
                <a:gd name="connsiteX3" fmla="*/ 2129810 w 6016415"/>
                <a:gd name="connsiteY3" fmla="*/ 2824400 h 2824420"/>
                <a:gd name="connsiteX4" fmla="*/ 3155520 w 6016415"/>
                <a:gd name="connsiteY4" fmla="*/ 2417276 h 2824420"/>
                <a:gd name="connsiteX5" fmla="*/ 3872363 w 6016415"/>
                <a:gd name="connsiteY5" fmla="*/ 1647731 h 2824420"/>
                <a:gd name="connsiteX6" fmla="*/ 4604075 w 6016415"/>
                <a:gd name="connsiteY6" fmla="*/ 805759 h 2824420"/>
                <a:gd name="connsiteX7" fmla="*/ 6016415 w 6016415"/>
                <a:gd name="connsiteY7" fmla="*/ 0 h 2824420"/>
                <a:gd name="connsiteX0" fmla="*/ 0 w 6016415"/>
                <a:gd name="connsiteY0" fmla="*/ 1780621 h 2824422"/>
                <a:gd name="connsiteX1" fmla="*/ 354852 w 6016415"/>
                <a:gd name="connsiteY1" fmla="*/ 2056579 h 2824422"/>
                <a:gd name="connsiteX2" fmla="*/ 682100 w 6016415"/>
                <a:gd name="connsiteY2" fmla="*/ 2434255 h 2824422"/>
                <a:gd name="connsiteX3" fmla="*/ 2129810 w 6016415"/>
                <a:gd name="connsiteY3" fmla="*/ 2824400 h 2824422"/>
                <a:gd name="connsiteX4" fmla="*/ 3155520 w 6016415"/>
                <a:gd name="connsiteY4" fmla="*/ 2417276 h 2824422"/>
                <a:gd name="connsiteX5" fmla="*/ 3872363 w 6016415"/>
                <a:gd name="connsiteY5" fmla="*/ 1647731 h 2824422"/>
                <a:gd name="connsiteX6" fmla="*/ 4604075 w 6016415"/>
                <a:gd name="connsiteY6" fmla="*/ 805759 h 2824422"/>
                <a:gd name="connsiteX7" fmla="*/ 6016415 w 6016415"/>
                <a:gd name="connsiteY7" fmla="*/ 0 h 2824422"/>
                <a:gd name="connsiteX0" fmla="*/ 0 w 6016415"/>
                <a:gd name="connsiteY0" fmla="*/ 1780621 h 2824583"/>
                <a:gd name="connsiteX1" fmla="*/ 354852 w 6016415"/>
                <a:gd name="connsiteY1" fmla="*/ 2056579 h 2824583"/>
                <a:gd name="connsiteX2" fmla="*/ 861209 w 6016415"/>
                <a:gd name="connsiteY2" fmla="*/ 2372855 h 2824583"/>
                <a:gd name="connsiteX3" fmla="*/ 2129810 w 6016415"/>
                <a:gd name="connsiteY3" fmla="*/ 2824400 h 2824583"/>
                <a:gd name="connsiteX4" fmla="*/ 3155520 w 6016415"/>
                <a:gd name="connsiteY4" fmla="*/ 2417276 h 2824583"/>
                <a:gd name="connsiteX5" fmla="*/ 3872363 w 6016415"/>
                <a:gd name="connsiteY5" fmla="*/ 1647731 h 2824583"/>
                <a:gd name="connsiteX6" fmla="*/ 4604075 w 6016415"/>
                <a:gd name="connsiteY6" fmla="*/ 805759 h 2824583"/>
                <a:gd name="connsiteX7" fmla="*/ 6016415 w 6016415"/>
                <a:gd name="connsiteY7" fmla="*/ 0 h 2824583"/>
                <a:gd name="connsiteX0" fmla="*/ 0 w 6016415"/>
                <a:gd name="connsiteY0" fmla="*/ 1780621 h 2824583"/>
                <a:gd name="connsiteX1" fmla="*/ 411842 w 6016415"/>
                <a:gd name="connsiteY1" fmla="*/ 2047807 h 2824583"/>
                <a:gd name="connsiteX2" fmla="*/ 861209 w 6016415"/>
                <a:gd name="connsiteY2" fmla="*/ 2372855 h 2824583"/>
                <a:gd name="connsiteX3" fmla="*/ 2129810 w 6016415"/>
                <a:gd name="connsiteY3" fmla="*/ 2824400 h 2824583"/>
                <a:gd name="connsiteX4" fmla="*/ 3155520 w 6016415"/>
                <a:gd name="connsiteY4" fmla="*/ 2417276 h 2824583"/>
                <a:gd name="connsiteX5" fmla="*/ 3872363 w 6016415"/>
                <a:gd name="connsiteY5" fmla="*/ 1647731 h 2824583"/>
                <a:gd name="connsiteX6" fmla="*/ 4604075 w 6016415"/>
                <a:gd name="connsiteY6" fmla="*/ 805759 h 2824583"/>
                <a:gd name="connsiteX7" fmla="*/ 6016415 w 6016415"/>
                <a:gd name="connsiteY7" fmla="*/ 0 h 2824583"/>
                <a:gd name="connsiteX0" fmla="*/ 0 w 6016415"/>
                <a:gd name="connsiteY0" fmla="*/ 1780621 h 2824583"/>
                <a:gd name="connsiteX1" fmla="*/ 452549 w 6016415"/>
                <a:gd name="connsiteY1" fmla="*/ 2012721 h 2824583"/>
                <a:gd name="connsiteX2" fmla="*/ 861209 w 6016415"/>
                <a:gd name="connsiteY2" fmla="*/ 2372855 h 2824583"/>
                <a:gd name="connsiteX3" fmla="*/ 2129810 w 6016415"/>
                <a:gd name="connsiteY3" fmla="*/ 2824400 h 2824583"/>
                <a:gd name="connsiteX4" fmla="*/ 3155520 w 6016415"/>
                <a:gd name="connsiteY4" fmla="*/ 2417276 h 2824583"/>
                <a:gd name="connsiteX5" fmla="*/ 3872363 w 6016415"/>
                <a:gd name="connsiteY5" fmla="*/ 1647731 h 2824583"/>
                <a:gd name="connsiteX6" fmla="*/ 4604075 w 6016415"/>
                <a:gd name="connsiteY6" fmla="*/ 805759 h 2824583"/>
                <a:gd name="connsiteX7" fmla="*/ 6016415 w 6016415"/>
                <a:gd name="connsiteY7" fmla="*/ 0 h 2824583"/>
                <a:gd name="connsiteX0" fmla="*/ 0 w 6016415"/>
                <a:gd name="connsiteY0" fmla="*/ 1780621 h 2824848"/>
                <a:gd name="connsiteX1" fmla="*/ 452549 w 6016415"/>
                <a:gd name="connsiteY1" fmla="*/ 2012721 h 2824848"/>
                <a:gd name="connsiteX2" fmla="*/ 877491 w 6016415"/>
                <a:gd name="connsiteY2" fmla="*/ 2346541 h 2824848"/>
                <a:gd name="connsiteX3" fmla="*/ 2129810 w 6016415"/>
                <a:gd name="connsiteY3" fmla="*/ 2824400 h 2824848"/>
                <a:gd name="connsiteX4" fmla="*/ 3155520 w 6016415"/>
                <a:gd name="connsiteY4" fmla="*/ 2417276 h 2824848"/>
                <a:gd name="connsiteX5" fmla="*/ 3872363 w 6016415"/>
                <a:gd name="connsiteY5" fmla="*/ 1647731 h 2824848"/>
                <a:gd name="connsiteX6" fmla="*/ 4604075 w 6016415"/>
                <a:gd name="connsiteY6" fmla="*/ 805759 h 2824848"/>
                <a:gd name="connsiteX7" fmla="*/ 6016415 w 6016415"/>
                <a:gd name="connsiteY7" fmla="*/ 0 h 2824848"/>
                <a:gd name="connsiteX0" fmla="*/ 0 w 6016415"/>
                <a:gd name="connsiteY0" fmla="*/ 1780621 h 3043939"/>
                <a:gd name="connsiteX1" fmla="*/ 452549 w 6016415"/>
                <a:gd name="connsiteY1" fmla="*/ 2012721 h 3043939"/>
                <a:gd name="connsiteX2" fmla="*/ 877491 w 6016415"/>
                <a:gd name="connsiteY2" fmla="*/ 2346541 h 3043939"/>
                <a:gd name="connsiteX3" fmla="*/ 2032114 w 6016415"/>
                <a:gd name="connsiteY3" fmla="*/ 3043688 h 3043939"/>
                <a:gd name="connsiteX4" fmla="*/ 3155520 w 6016415"/>
                <a:gd name="connsiteY4" fmla="*/ 2417276 h 3043939"/>
                <a:gd name="connsiteX5" fmla="*/ 3872363 w 6016415"/>
                <a:gd name="connsiteY5" fmla="*/ 1647731 h 3043939"/>
                <a:gd name="connsiteX6" fmla="*/ 4604075 w 6016415"/>
                <a:gd name="connsiteY6" fmla="*/ 805759 h 3043939"/>
                <a:gd name="connsiteX7" fmla="*/ 6016415 w 6016415"/>
                <a:gd name="connsiteY7" fmla="*/ 0 h 3043939"/>
                <a:gd name="connsiteX0" fmla="*/ 0 w 6016415"/>
                <a:gd name="connsiteY0" fmla="*/ 1780621 h 3044152"/>
                <a:gd name="connsiteX1" fmla="*/ 452549 w 6016415"/>
                <a:gd name="connsiteY1" fmla="*/ 2012721 h 3044152"/>
                <a:gd name="connsiteX2" fmla="*/ 901915 w 6016415"/>
                <a:gd name="connsiteY2" fmla="*/ 2320226 h 3044152"/>
                <a:gd name="connsiteX3" fmla="*/ 2032114 w 6016415"/>
                <a:gd name="connsiteY3" fmla="*/ 3043688 h 3044152"/>
                <a:gd name="connsiteX4" fmla="*/ 3155520 w 6016415"/>
                <a:gd name="connsiteY4" fmla="*/ 2417276 h 3044152"/>
                <a:gd name="connsiteX5" fmla="*/ 3872363 w 6016415"/>
                <a:gd name="connsiteY5" fmla="*/ 1647731 h 3044152"/>
                <a:gd name="connsiteX6" fmla="*/ 4604075 w 6016415"/>
                <a:gd name="connsiteY6" fmla="*/ 805759 h 3044152"/>
                <a:gd name="connsiteX7" fmla="*/ 6016415 w 6016415"/>
                <a:gd name="connsiteY7" fmla="*/ 0 h 3044152"/>
                <a:gd name="connsiteX0" fmla="*/ 0 w 6016415"/>
                <a:gd name="connsiteY0" fmla="*/ 1780621 h 3044152"/>
                <a:gd name="connsiteX1" fmla="*/ 452549 w 6016415"/>
                <a:gd name="connsiteY1" fmla="*/ 2012721 h 3044152"/>
                <a:gd name="connsiteX2" fmla="*/ 901915 w 6016415"/>
                <a:gd name="connsiteY2" fmla="*/ 2320226 h 3044152"/>
                <a:gd name="connsiteX3" fmla="*/ 2032114 w 6016415"/>
                <a:gd name="connsiteY3" fmla="*/ 3043688 h 3044152"/>
                <a:gd name="connsiteX4" fmla="*/ 3155520 w 6016415"/>
                <a:gd name="connsiteY4" fmla="*/ 2417276 h 3044152"/>
                <a:gd name="connsiteX5" fmla="*/ 3872363 w 6016415"/>
                <a:gd name="connsiteY5" fmla="*/ 1647731 h 3044152"/>
                <a:gd name="connsiteX6" fmla="*/ 4604075 w 6016415"/>
                <a:gd name="connsiteY6" fmla="*/ 805759 h 3044152"/>
                <a:gd name="connsiteX7" fmla="*/ 6016415 w 6016415"/>
                <a:gd name="connsiteY7" fmla="*/ 0 h 3044152"/>
                <a:gd name="connsiteX0" fmla="*/ 0 w 6008274"/>
                <a:gd name="connsiteY0" fmla="*/ 1736763 h 3044152"/>
                <a:gd name="connsiteX1" fmla="*/ 444408 w 6008274"/>
                <a:gd name="connsiteY1" fmla="*/ 2012721 h 3044152"/>
                <a:gd name="connsiteX2" fmla="*/ 893774 w 6008274"/>
                <a:gd name="connsiteY2" fmla="*/ 2320226 h 3044152"/>
                <a:gd name="connsiteX3" fmla="*/ 2023973 w 6008274"/>
                <a:gd name="connsiteY3" fmla="*/ 3043688 h 3044152"/>
                <a:gd name="connsiteX4" fmla="*/ 3147379 w 6008274"/>
                <a:gd name="connsiteY4" fmla="*/ 2417276 h 3044152"/>
                <a:gd name="connsiteX5" fmla="*/ 3864222 w 6008274"/>
                <a:gd name="connsiteY5" fmla="*/ 1647731 h 3044152"/>
                <a:gd name="connsiteX6" fmla="*/ 4595934 w 6008274"/>
                <a:gd name="connsiteY6" fmla="*/ 805759 h 3044152"/>
                <a:gd name="connsiteX7" fmla="*/ 6008274 w 6008274"/>
                <a:gd name="connsiteY7" fmla="*/ 0 h 3044152"/>
                <a:gd name="connsiteX0" fmla="*/ 0 w 6008274"/>
                <a:gd name="connsiteY0" fmla="*/ 1736763 h 3044152"/>
                <a:gd name="connsiteX1" fmla="*/ 468832 w 6008274"/>
                <a:gd name="connsiteY1" fmla="*/ 1986407 h 3044152"/>
                <a:gd name="connsiteX2" fmla="*/ 893774 w 6008274"/>
                <a:gd name="connsiteY2" fmla="*/ 2320226 h 3044152"/>
                <a:gd name="connsiteX3" fmla="*/ 2023973 w 6008274"/>
                <a:gd name="connsiteY3" fmla="*/ 3043688 h 3044152"/>
                <a:gd name="connsiteX4" fmla="*/ 3147379 w 6008274"/>
                <a:gd name="connsiteY4" fmla="*/ 2417276 h 3044152"/>
                <a:gd name="connsiteX5" fmla="*/ 3864222 w 6008274"/>
                <a:gd name="connsiteY5" fmla="*/ 1647731 h 3044152"/>
                <a:gd name="connsiteX6" fmla="*/ 4595934 w 6008274"/>
                <a:gd name="connsiteY6" fmla="*/ 805759 h 3044152"/>
                <a:gd name="connsiteX7" fmla="*/ 6008274 w 6008274"/>
                <a:gd name="connsiteY7" fmla="*/ 0 h 3044152"/>
                <a:gd name="connsiteX0" fmla="*/ 0 w 6008274"/>
                <a:gd name="connsiteY0" fmla="*/ 1736763 h 3046679"/>
                <a:gd name="connsiteX1" fmla="*/ 468832 w 6008274"/>
                <a:gd name="connsiteY1" fmla="*/ 1986407 h 3046679"/>
                <a:gd name="connsiteX2" fmla="*/ 893774 w 6008274"/>
                <a:gd name="connsiteY2" fmla="*/ 2320226 h 3046679"/>
                <a:gd name="connsiteX3" fmla="*/ 2023973 w 6008274"/>
                <a:gd name="connsiteY3" fmla="*/ 3043688 h 3046679"/>
                <a:gd name="connsiteX4" fmla="*/ 3163662 w 6008274"/>
                <a:gd name="connsiteY4" fmla="*/ 2540077 h 3046679"/>
                <a:gd name="connsiteX5" fmla="*/ 3864222 w 6008274"/>
                <a:gd name="connsiteY5" fmla="*/ 1647731 h 3046679"/>
                <a:gd name="connsiteX6" fmla="*/ 4595934 w 6008274"/>
                <a:gd name="connsiteY6" fmla="*/ 805759 h 3046679"/>
                <a:gd name="connsiteX7" fmla="*/ 6008274 w 6008274"/>
                <a:gd name="connsiteY7" fmla="*/ 0 h 3046679"/>
                <a:gd name="connsiteX0" fmla="*/ 0 w 6008274"/>
                <a:gd name="connsiteY0" fmla="*/ 1736763 h 3076875"/>
                <a:gd name="connsiteX1" fmla="*/ 468832 w 6008274"/>
                <a:gd name="connsiteY1" fmla="*/ 1986407 h 3076875"/>
                <a:gd name="connsiteX2" fmla="*/ 893774 w 6008274"/>
                <a:gd name="connsiteY2" fmla="*/ 2320226 h 3076875"/>
                <a:gd name="connsiteX3" fmla="*/ 2023973 w 6008274"/>
                <a:gd name="connsiteY3" fmla="*/ 3043688 h 3076875"/>
                <a:gd name="connsiteX4" fmla="*/ 3196227 w 6008274"/>
                <a:gd name="connsiteY4" fmla="*/ 2820766 h 3076875"/>
                <a:gd name="connsiteX5" fmla="*/ 3864222 w 6008274"/>
                <a:gd name="connsiteY5" fmla="*/ 1647731 h 3076875"/>
                <a:gd name="connsiteX6" fmla="*/ 4595934 w 6008274"/>
                <a:gd name="connsiteY6" fmla="*/ 805759 h 3076875"/>
                <a:gd name="connsiteX7" fmla="*/ 6008274 w 6008274"/>
                <a:gd name="connsiteY7" fmla="*/ 0 h 3076875"/>
                <a:gd name="connsiteX0" fmla="*/ 0 w 6008274"/>
                <a:gd name="connsiteY0" fmla="*/ 1736763 h 2909999"/>
                <a:gd name="connsiteX1" fmla="*/ 468832 w 6008274"/>
                <a:gd name="connsiteY1" fmla="*/ 1986407 h 2909999"/>
                <a:gd name="connsiteX2" fmla="*/ 893774 w 6008274"/>
                <a:gd name="connsiteY2" fmla="*/ 2320226 h 2909999"/>
                <a:gd name="connsiteX3" fmla="*/ 2023973 w 6008274"/>
                <a:gd name="connsiteY3" fmla="*/ 2771770 h 2909999"/>
                <a:gd name="connsiteX4" fmla="*/ 3196227 w 6008274"/>
                <a:gd name="connsiteY4" fmla="*/ 2820766 h 2909999"/>
                <a:gd name="connsiteX5" fmla="*/ 3864222 w 6008274"/>
                <a:gd name="connsiteY5" fmla="*/ 1647731 h 2909999"/>
                <a:gd name="connsiteX6" fmla="*/ 4595934 w 6008274"/>
                <a:gd name="connsiteY6" fmla="*/ 805759 h 2909999"/>
                <a:gd name="connsiteX7" fmla="*/ 6008274 w 6008274"/>
                <a:gd name="connsiteY7" fmla="*/ 0 h 2909999"/>
                <a:gd name="connsiteX0" fmla="*/ 0 w 6008274"/>
                <a:gd name="connsiteY0" fmla="*/ 1736763 h 2937352"/>
                <a:gd name="connsiteX1" fmla="*/ 468832 w 6008274"/>
                <a:gd name="connsiteY1" fmla="*/ 1986407 h 2937352"/>
                <a:gd name="connsiteX2" fmla="*/ 893774 w 6008274"/>
                <a:gd name="connsiteY2" fmla="*/ 2320226 h 2937352"/>
                <a:gd name="connsiteX3" fmla="*/ 2023973 w 6008274"/>
                <a:gd name="connsiteY3" fmla="*/ 2771770 h 2937352"/>
                <a:gd name="connsiteX4" fmla="*/ 3220651 w 6008274"/>
                <a:gd name="connsiteY4" fmla="*/ 2855852 h 2937352"/>
                <a:gd name="connsiteX5" fmla="*/ 3864222 w 6008274"/>
                <a:gd name="connsiteY5" fmla="*/ 1647731 h 2937352"/>
                <a:gd name="connsiteX6" fmla="*/ 4595934 w 6008274"/>
                <a:gd name="connsiteY6" fmla="*/ 805759 h 2937352"/>
                <a:gd name="connsiteX7" fmla="*/ 6008274 w 6008274"/>
                <a:gd name="connsiteY7" fmla="*/ 0 h 2937352"/>
                <a:gd name="connsiteX0" fmla="*/ 0 w 6008274"/>
                <a:gd name="connsiteY0" fmla="*/ 1736763 h 2966386"/>
                <a:gd name="connsiteX1" fmla="*/ 468832 w 6008274"/>
                <a:gd name="connsiteY1" fmla="*/ 1986407 h 2966386"/>
                <a:gd name="connsiteX2" fmla="*/ 893774 w 6008274"/>
                <a:gd name="connsiteY2" fmla="*/ 2320226 h 2966386"/>
                <a:gd name="connsiteX3" fmla="*/ 2154233 w 6008274"/>
                <a:gd name="connsiteY3" fmla="*/ 2850715 h 2966386"/>
                <a:gd name="connsiteX4" fmla="*/ 3220651 w 6008274"/>
                <a:gd name="connsiteY4" fmla="*/ 2855852 h 2966386"/>
                <a:gd name="connsiteX5" fmla="*/ 3864222 w 6008274"/>
                <a:gd name="connsiteY5" fmla="*/ 1647731 h 2966386"/>
                <a:gd name="connsiteX6" fmla="*/ 4595934 w 6008274"/>
                <a:gd name="connsiteY6" fmla="*/ 805759 h 2966386"/>
                <a:gd name="connsiteX7" fmla="*/ 6008274 w 6008274"/>
                <a:gd name="connsiteY7" fmla="*/ 0 h 2966386"/>
                <a:gd name="connsiteX0" fmla="*/ 0 w 6008274"/>
                <a:gd name="connsiteY0" fmla="*/ 1736763 h 2983969"/>
                <a:gd name="connsiteX1" fmla="*/ 468832 w 6008274"/>
                <a:gd name="connsiteY1" fmla="*/ 1986407 h 2983969"/>
                <a:gd name="connsiteX2" fmla="*/ 2154233 w 6008274"/>
                <a:gd name="connsiteY2" fmla="*/ 2850715 h 2983969"/>
                <a:gd name="connsiteX3" fmla="*/ 3220651 w 6008274"/>
                <a:gd name="connsiteY3" fmla="*/ 2855852 h 2983969"/>
                <a:gd name="connsiteX4" fmla="*/ 3864222 w 6008274"/>
                <a:gd name="connsiteY4" fmla="*/ 1647731 h 2983969"/>
                <a:gd name="connsiteX5" fmla="*/ 4595934 w 6008274"/>
                <a:gd name="connsiteY5" fmla="*/ 805759 h 2983969"/>
                <a:gd name="connsiteX6" fmla="*/ 6008274 w 6008274"/>
                <a:gd name="connsiteY6" fmla="*/ 0 h 2983969"/>
                <a:gd name="connsiteX0" fmla="*/ 0 w 6008274"/>
                <a:gd name="connsiteY0" fmla="*/ 1736763 h 2980556"/>
                <a:gd name="connsiteX1" fmla="*/ 802625 w 6008274"/>
                <a:gd name="connsiteY1" fmla="*/ 2047809 h 2980556"/>
                <a:gd name="connsiteX2" fmla="*/ 2154233 w 6008274"/>
                <a:gd name="connsiteY2" fmla="*/ 2850715 h 2980556"/>
                <a:gd name="connsiteX3" fmla="*/ 3220651 w 6008274"/>
                <a:gd name="connsiteY3" fmla="*/ 2855852 h 2980556"/>
                <a:gd name="connsiteX4" fmla="*/ 3864222 w 6008274"/>
                <a:gd name="connsiteY4" fmla="*/ 1647731 h 2980556"/>
                <a:gd name="connsiteX5" fmla="*/ 4595934 w 6008274"/>
                <a:gd name="connsiteY5" fmla="*/ 805759 h 2980556"/>
                <a:gd name="connsiteX6" fmla="*/ 6008274 w 6008274"/>
                <a:gd name="connsiteY6" fmla="*/ 0 h 2980556"/>
                <a:gd name="connsiteX0" fmla="*/ 0 w 6008274"/>
                <a:gd name="connsiteY0" fmla="*/ 1736763 h 2980556"/>
                <a:gd name="connsiteX1" fmla="*/ 802625 w 6008274"/>
                <a:gd name="connsiteY1" fmla="*/ 2047809 h 2980556"/>
                <a:gd name="connsiteX2" fmla="*/ 2154233 w 6008274"/>
                <a:gd name="connsiteY2" fmla="*/ 2850715 h 2980556"/>
                <a:gd name="connsiteX3" fmla="*/ 3220651 w 6008274"/>
                <a:gd name="connsiteY3" fmla="*/ 2855852 h 2980556"/>
                <a:gd name="connsiteX4" fmla="*/ 3864222 w 6008274"/>
                <a:gd name="connsiteY4" fmla="*/ 1647731 h 2980556"/>
                <a:gd name="connsiteX5" fmla="*/ 4718054 w 6008274"/>
                <a:gd name="connsiteY5" fmla="*/ 560156 h 2980556"/>
                <a:gd name="connsiteX6" fmla="*/ 6008274 w 6008274"/>
                <a:gd name="connsiteY6" fmla="*/ 0 h 2980556"/>
                <a:gd name="connsiteX0" fmla="*/ 0 w 5747753"/>
                <a:gd name="connsiteY0" fmla="*/ 1885879 h 3129672"/>
                <a:gd name="connsiteX1" fmla="*/ 802625 w 5747753"/>
                <a:gd name="connsiteY1" fmla="*/ 2196925 h 3129672"/>
                <a:gd name="connsiteX2" fmla="*/ 2154233 w 5747753"/>
                <a:gd name="connsiteY2" fmla="*/ 2999831 h 3129672"/>
                <a:gd name="connsiteX3" fmla="*/ 3220651 w 5747753"/>
                <a:gd name="connsiteY3" fmla="*/ 3004968 h 3129672"/>
                <a:gd name="connsiteX4" fmla="*/ 3864222 w 5747753"/>
                <a:gd name="connsiteY4" fmla="*/ 1796847 h 3129672"/>
                <a:gd name="connsiteX5" fmla="*/ 4718054 w 5747753"/>
                <a:gd name="connsiteY5" fmla="*/ 709272 h 3129672"/>
                <a:gd name="connsiteX6" fmla="*/ 5747753 w 5747753"/>
                <a:gd name="connsiteY6" fmla="*/ 0 h 3129672"/>
                <a:gd name="connsiteX0" fmla="*/ 0 w 5747753"/>
                <a:gd name="connsiteY0" fmla="*/ 2377084 h 3620877"/>
                <a:gd name="connsiteX1" fmla="*/ 802625 w 5747753"/>
                <a:gd name="connsiteY1" fmla="*/ 2688130 h 3620877"/>
                <a:gd name="connsiteX2" fmla="*/ 2154233 w 5747753"/>
                <a:gd name="connsiteY2" fmla="*/ 3491036 h 3620877"/>
                <a:gd name="connsiteX3" fmla="*/ 3220651 w 5747753"/>
                <a:gd name="connsiteY3" fmla="*/ 3496173 h 3620877"/>
                <a:gd name="connsiteX4" fmla="*/ 3864222 w 5747753"/>
                <a:gd name="connsiteY4" fmla="*/ 2288052 h 3620877"/>
                <a:gd name="connsiteX5" fmla="*/ 4718054 w 5747753"/>
                <a:gd name="connsiteY5" fmla="*/ 1200477 h 3620877"/>
                <a:gd name="connsiteX6" fmla="*/ 5747753 w 5747753"/>
                <a:gd name="connsiteY6" fmla="*/ 0 h 3620877"/>
                <a:gd name="connsiteX0" fmla="*/ 0 w 5747753"/>
                <a:gd name="connsiteY0" fmla="*/ 2377084 h 3620877"/>
                <a:gd name="connsiteX1" fmla="*/ 802625 w 5747753"/>
                <a:gd name="connsiteY1" fmla="*/ 2688130 h 3620877"/>
                <a:gd name="connsiteX2" fmla="*/ 2154233 w 5747753"/>
                <a:gd name="connsiteY2" fmla="*/ 3491036 h 3620877"/>
                <a:gd name="connsiteX3" fmla="*/ 3220651 w 5747753"/>
                <a:gd name="connsiteY3" fmla="*/ 3496173 h 3620877"/>
                <a:gd name="connsiteX4" fmla="*/ 3864222 w 5747753"/>
                <a:gd name="connsiteY4" fmla="*/ 2288052 h 3620877"/>
                <a:gd name="connsiteX5" fmla="*/ 4644783 w 5747753"/>
                <a:gd name="connsiteY5" fmla="*/ 911016 h 3620877"/>
                <a:gd name="connsiteX6" fmla="*/ 5747753 w 5747753"/>
                <a:gd name="connsiteY6" fmla="*/ 0 h 3620877"/>
                <a:gd name="connsiteX0" fmla="*/ 0 w 5747753"/>
                <a:gd name="connsiteY0" fmla="*/ 2377084 h 3624289"/>
                <a:gd name="connsiteX1" fmla="*/ 810766 w 5747753"/>
                <a:gd name="connsiteY1" fmla="*/ 2626730 h 3624289"/>
                <a:gd name="connsiteX2" fmla="*/ 2154233 w 5747753"/>
                <a:gd name="connsiteY2" fmla="*/ 3491036 h 3624289"/>
                <a:gd name="connsiteX3" fmla="*/ 3220651 w 5747753"/>
                <a:gd name="connsiteY3" fmla="*/ 3496173 h 3624289"/>
                <a:gd name="connsiteX4" fmla="*/ 3864222 w 5747753"/>
                <a:gd name="connsiteY4" fmla="*/ 2288052 h 3624289"/>
                <a:gd name="connsiteX5" fmla="*/ 4644783 w 5747753"/>
                <a:gd name="connsiteY5" fmla="*/ 911016 h 3624289"/>
                <a:gd name="connsiteX6" fmla="*/ 5747753 w 5747753"/>
                <a:gd name="connsiteY6" fmla="*/ 0 h 3624289"/>
                <a:gd name="connsiteX0" fmla="*/ 0 w 6057122"/>
                <a:gd name="connsiteY0" fmla="*/ 2675315 h 3922520"/>
                <a:gd name="connsiteX1" fmla="*/ 810766 w 6057122"/>
                <a:gd name="connsiteY1" fmla="*/ 2924961 h 3922520"/>
                <a:gd name="connsiteX2" fmla="*/ 2154233 w 6057122"/>
                <a:gd name="connsiteY2" fmla="*/ 3789267 h 3922520"/>
                <a:gd name="connsiteX3" fmla="*/ 3220651 w 6057122"/>
                <a:gd name="connsiteY3" fmla="*/ 3794404 h 3922520"/>
                <a:gd name="connsiteX4" fmla="*/ 3864222 w 6057122"/>
                <a:gd name="connsiteY4" fmla="*/ 2586283 h 3922520"/>
                <a:gd name="connsiteX5" fmla="*/ 4644783 w 6057122"/>
                <a:gd name="connsiteY5" fmla="*/ 1209247 h 3922520"/>
                <a:gd name="connsiteX6" fmla="*/ 6057122 w 6057122"/>
                <a:gd name="connsiteY6" fmla="*/ 0 h 3922520"/>
                <a:gd name="connsiteX0" fmla="*/ 0 w 6057122"/>
                <a:gd name="connsiteY0" fmla="*/ 2675315 h 3921927"/>
                <a:gd name="connsiteX1" fmla="*/ 810766 w 6057122"/>
                <a:gd name="connsiteY1" fmla="*/ 2924961 h 3921927"/>
                <a:gd name="connsiteX2" fmla="*/ 2154233 w 6057122"/>
                <a:gd name="connsiteY2" fmla="*/ 3789267 h 3921927"/>
                <a:gd name="connsiteX3" fmla="*/ 3220651 w 6057122"/>
                <a:gd name="connsiteY3" fmla="*/ 3794404 h 3921927"/>
                <a:gd name="connsiteX4" fmla="*/ 4018907 w 6057122"/>
                <a:gd name="connsiteY4" fmla="*/ 2595055 h 3921927"/>
                <a:gd name="connsiteX5" fmla="*/ 4644783 w 6057122"/>
                <a:gd name="connsiteY5" fmla="*/ 1209247 h 3921927"/>
                <a:gd name="connsiteX6" fmla="*/ 6057122 w 6057122"/>
                <a:gd name="connsiteY6" fmla="*/ 0 h 3921927"/>
                <a:gd name="connsiteX0" fmla="*/ 0 w 6057122"/>
                <a:gd name="connsiteY0" fmla="*/ 2675315 h 3921927"/>
                <a:gd name="connsiteX1" fmla="*/ 810766 w 6057122"/>
                <a:gd name="connsiteY1" fmla="*/ 2924961 h 3921927"/>
                <a:gd name="connsiteX2" fmla="*/ 2154233 w 6057122"/>
                <a:gd name="connsiteY2" fmla="*/ 3789267 h 3921927"/>
                <a:gd name="connsiteX3" fmla="*/ 3220651 w 6057122"/>
                <a:gd name="connsiteY3" fmla="*/ 3794404 h 3921927"/>
                <a:gd name="connsiteX4" fmla="*/ 4018907 w 6057122"/>
                <a:gd name="connsiteY4" fmla="*/ 2595055 h 3921927"/>
                <a:gd name="connsiteX5" fmla="*/ 4864599 w 6057122"/>
                <a:gd name="connsiteY5" fmla="*/ 919786 h 3921927"/>
                <a:gd name="connsiteX6" fmla="*/ 6057122 w 6057122"/>
                <a:gd name="connsiteY6" fmla="*/ 0 h 3921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57122" h="3921927">
                  <a:moveTo>
                    <a:pt x="0" y="2675315"/>
                  </a:moveTo>
                  <a:cubicBezTo>
                    <a:pt x="133066" y="2743879"/>
                    <a:pt x="451727" y="2739302"/>
                    <a:pt x="810766" y="2924961"/>
                  </a:cubicBezTo>
                  <a:cubicBezTo>
                    <a:pt x="1169805" y="3110620"/>
                    <a:pt x="1752586" y="3644360"/>
                    <a:pt x="2154233" y="3789267"/>
                  </a:cubicBezTo>
                  <a:cubicBezTo>
                    <a:pt x="2555880" y="3934174"/>
                    <a:pt x="2909872" y="3993439"/>
                    <a:pt x="3220651" y="3794404"/>
                  </a:cubicBezTo>
                  <a:cubicBezTo>
                    <a:pt x="3531430" y="3595369"/>
                    <a:pt x="3744916" y="3074158"/>
                    <a:pt x="4018907" y="2595055"/>
                  </a:cubicBezTo>
                  <a:cubicBezTo>
                    <a:pt x="4292898" y="2115952"/>
                    <a:pt x="4524896" y="1352295"/>
                    <a:pt x="4864599" y="919786"/>
                  </a:cubicBezTo>
                  <a:cubicBezTo>
                    <a:pt x="5204302" y="487277"/>
                    <a:pt x="5548619" y="242180"/>
                    <a:pt x="6057122" y="0"/>
                  </a:cubicBezTo>
                </a:path>
              </a:pathLst>
            </a:custGeom>
            <a:no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300" b="0" i="0" u="none" strike="noStrike" cap="none" normalizeH="0" baseline="0" dirty="0" smtClean="0">
                <a:ln>
                  <a:noFill/>
                </a:ln>
                <a:solidFill>
                  <a:schemeClr val="tx1"/>
                </a:solidFill>
                <a:effectLst/>
                <a:latin typeface="Arial" charset="0"/>
              </a:endParaRPr>
            </a:p>
          </p:txBody>
        </p:sp>
        <p:sp>
          <p:nvSpPr>
            <p:cNvPr id="75" name="textruta 43"/>
            <p:cNvSpPr txBox="1"/>
            <p:nvPr/>
          </p:nvSpPr>
          <p:spPr>
            <a:xfrm>
              <a:off x="5193171" y="1950079"/>
              <a:ext cx="1111843" cy="738664"/>
            </a:xfrm>
            <a:prstGeom prst="rect">
              <a:avLst/>
            </a:prstGeom>
            <a:noFill/>
          </p:spPr>
          <p:txBody>
            <a:bodyPr wrap="none" rtlCol="0">
              <a:spAutoFit/>
            </a:bodyPr>
            <a:lstStyle/>
            <a:p>
              <a:pPr algn="ctr"/>
              <a:r>
                <a:rPr lang="sv-SE" sz="1400" dirty="0" smtClean="0">
                  <a:latin typeface="+mn-lt"/>
                </a:rPr>
                <a:t>Innovatörens</a:t>
              </a:r>
            </a:p>
            <a:p>
              <a:pPr algn="ctr"/>
              <a:r>
                <a:rPr lang="sv-SE" sz="1400" dirty="0" smtClean="0">
                  <a:latin typeface="+mn-lt"/>
                </a:rPr>
                <a:t>första</a:t>
              </a:r>
            </a:p>
            <a:p>
              <a:pPr algn="ctr"/>
              <a:r>
                <a:rPr lang="sv-SE" sz="1400" dirty="0" smtClean="0">
                  <a:latin typeface="+mn-lt"/>
                </a:rPr>
                <a:t>leverans</a:t>
              </a:r>
            </a:p>
          </p:txBody>
        </p:sp>
        <p:sp>
          <p:nvSpPr>
            <p:cNvPr id="76" name="Koppling 44"/>
            <p:cNvSpPr/>
            <p:nvPr/>
          </p:nvSpPr>
          <p:spPr bwMode="auto">
            <a:xfrm>
              <a:off x="4348316" y="2718233"/>
              <a:ext cx="123825" cy="134144"/>
            </a:xfrm>
            <a:prstGeom prst="flowChartConnector">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sv-SE" sz="1400">
                <a:solidFill>
                  <a:schemeClr val="bg1"/>
                </a:solidFill>
                <a:latin typeface="Arial" charset="0"/>
              </a:endParaRPr>
            </a:p>
          </p:txBody>
        </p:sp>
        <p:sp>
          <p:nvSpPr>
            <p:cNvPr id="77" name="textruta 45"/>
            <p:cNvSpPr txBox="1"/>
            <p:nvPr/>
          </p:nvSpPr>
          <p:spPr>
            <a:xfrm>
              <a:off x="3864726" y="1950078"/>
              <a:ext cx="1091004" cy="738664"/>
            </a:xfrm>
            <a:prstGeom prst="rect">
              <a:avLst/>
            </a:prstGeom>
            <a:noFill/>
          </p:spPr>
          <p:txBody>
            <a:bodyPr wrap="none" rtlCol="0">
              <a:spAutoFit/>
            </a:bodyPr>
            <a:lstStyle/>
            <a:p>
              <a:pPr algn="ctr"/>
              <a:r>
                <a:rPr lang="sv-SE" sz="1400" dirty="0">
                  <a:latin typeface="+mn-lt"/>
                </a:rPr>
                <a:t>Innovatören </a:t>
              </a:r>
              <a:endParaRPr lang="sv-SE" sz="1400" dirty="0" smtClean="0">
                <a:latin typeface="+mn-lt"/>
              </a:endParaRPr>
            </a:p>
            <a:p>
              <a:pPr algn="ctr"/>
              <a:r>
                <a:rPr lang="sv-SE" sz="1400" dirty="0" smtClean="0">
                  <a:latin typeface="+mn-lt"/>
                </a:rPr>
                <a:t>utvecklar</a:t>
              </a:r>
            </a:p>
            <a:p>
              <a:pPr algn="ctr"/>
              <a:r>
                <a:rPr lang="sv-SE" sz="1400" dirty="0" smtClean="0">
                  <a:latin typeface="+mn-lt"/>
                </a:rPr>
                <a:t>erbjudande</a:t>
              </a:r>
            </a:p>
          </p:txBody>
        </p:sp>
        <p:sp>
          <p:nvSpPr>
            <p:cNvPr id="78" name="textruta 46"/>
            <p:cNvSpPr txBox="1"/>
            <p:nvPr/>
          </p:nvSpPr>
          <p:spPr>
            <a:xfrm>
              <a:off x="6450777" y="2042413"/>
              <a:ext cx="644728" cy="523220"/>
            </a:xfrm>
            <a:prstGeom prst="rect">
              <a:avLst/>
            </a:prstGeom>
            <a:noFill/>
          </p:spPr>
          <p:txBody>
            <a:bodyPr wrap="none" rtlCol="0">
              <a:spAutoFit/>
            </a:bodyPr>
            <a:lstStyle/>
            <a:p>
              <a:pPr algn="ctr"/>
              <a:r>
                <a:rPr lang="sv-SE" sz="1400" dirty="0" smtClean="0">
                  <a:latin typeface="+mn-lt"/>
                </a:rPr>
                <a:t>Break-</a:t>
              </a:r>
            </a:p>
            <a:p>
              <a:pPr algn="ctr"/>
              <a:r>
                <a:rPr lang="sv-SE" sz="1400" dirty="0" err="1" smtClean="0">
                  <a:latin typeface="+mn-lt"/>
                </a:rPr>
                <a:t>even</a:t>
              </a:r>
              <a:r>
                <a:rPr lang="sv-SE" sz="1400" dirty="0" smtClean="0">
                  <a:latin typeface="+mn-lt"/>
                </a:rPr>
                <a:t> </a:t>
              </a:r>
            </a:p>
          </p:txBody>
        </p:sp>
        <p:sp>
          <p:nvSpPr>
            <p:cNvPr id="79" name="textruta 47"/>
            <p:cNvSpPr txBox="1"/>
            <p:nvPr/>
          </p:nvSpPr>
          <p:spPr>
            <a:xfrm>
              <a:off x="8569919" y="1958901"/>
              <a:ext cx="507704" cy="523220"/>
            </a:xfrm>
            <a:prstGeom prst="rect">
              <a:avLst/>
            </a:prstGeom>
            <a:noFill/>
          </p:spPr>
          <p:txBody>
            <a:bodyPr wrap="none" rtlCol="0">
              <a:spAutoFit/>
            </a:bodyPr>
            <a:lstStyle/>
            <a:p>
              <a:pPr algn="ctr"/>
              <a:r>
                <a:rPr lang="sv-SE" sz="1400" dirty="0" err="1" smtClean="0">
                  <a:latin typeface="+mn-lt"/>
                </a:rPr>
                <a:t>Pay</a:t>
              </a:r>
              <a:r>
                <a:rPr lang="sv-SE" sz="1400" dirty="0" smtClean="0">
                  <a:latin typeface="+mn-lt"/>
                </a:rPr>
                <a:t>-</a:t>
              </a:r>
            </a:p>
            <a:p>
              <a:pPr algn="ctr"/>
              <a:r>
                <a:rPr lang="sv-SE" sz="1400" dirty="0" smtClean="0">
                  <a:latin typeface="+mn-lt"/>
                </a:rPr>
                <a:t>back</a:t>
              </a:r>
            </a:p>
          </p:txBody>
        </p:sp>
        <p:sp>
          <p:nvSpPr>
            <p:cNvPr id="80" name="textruta 57"/>
            <p:cNvSpPr txBox="1"/>
            <p:nvPr/>
          </p:nvSpPr>
          <p:spPr>
            <a:xfrm>
              <a:off x="5959727" y="603106"/>
              <a:ext cx="1626829" cy="523220"/>
            </a:xfrm>
            <a:prstGeom prst="rect">
              <a:avLst/>
            </a:prstGeom>
            <a:noFill/>
          </p:spPr>
          <p:txBody>
            <a:bodyPr wrap="square" rtlCol="0">
              <a:spAutoFit/>
            </a:bodyPr>
            <a:lstStyle/>
            <a:p>
              <a:pPr algn="r"/>
              <a:r>
                <a:rPr lang="sv-SE" sz="1400" dirty="0" smtClean="0">
                  <a:latin typeface="+mn-lt"/>
                </a:rPr>
                <a:t>Försäljningsintäkter minus merkostnader</a:t>
              </a:r>
            </a:p>
          </p:txBody>
        </p:sp>
        <p:sp>
          <p:nvSpPr>
            <p:cNvPr id="82" name="Koppling 30"/>
            <p:cNvSpPr/>
            <p:nvPr/>
          </p:nvSpPr>
          <p:spPr bwMode="auto">
            <a:xfrm>
              <a:off x="6711228" y="2716873"/>
              <a:ext cx="123825" cy="134144"/>
            </a:xfrm>
            <a:prstGeom prst="flowChartConnector">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sv-SE" sz="1400">
                <a:solidFill>
                  <a:schemeClr val="bg1"/>
                </a:solidFill>
                <a:latin typeface="Arial" charset="0"/>
              </a:endParaRPr>
            </a:p>
          </p:txBody>
        </p:sp>
      </p:grpSp>
      <p:cxnSp>
        <p:nvCxnSpPr>
          <p:cNvPr id="14" name="Rak 13"/>
          <p:cNvCxnSpPr/>
          <p:nvPr/>
        </p:nvCxnSpPr>
        <p:spPr bwMode="auto">
          <a:xfrm>
            <a:off x="5749092" y="2861197"/>
            <a:ext cx="1" cy="1214462"/>
          </a:xfrm>
          <a:prstGeom prst="line">
            <a:avLst/>
          </a:prstGeom>
          <a:solidFill>
            <a:schemeClr val="accent1"/>
          </a:solidFill>
          <a:ln w="25400" cap="flat" cmpd="sng" algn="ctr">
            <a:solidFill>
              <a:schemeClr val="accent1"/>
            </a:solidFill>
            <a:prstDash val="sysDash"/>
            <a:round/>
            <a:headEnd type="none" w="med" len="med"/>
            <a:tailEnd type="none" w="med" len="med"/>
          </a:ln>
          <a:effectLst/>
        </p:spPr>
      </p:cxnSp>
      <p:cxnSp>
        <p:nvCxnSpPr>
          <p:cNvPr id="36" name="Rak 35"/>
          <p:cNvCxnSpPr/>
          <p:nvPr/>
        </p:nvCxnSpPr>
        <p:spPr bwMode="auto">
          <a:xfrm>
            <a:off x="3062845" y="2785305"/>
            <a:ext cx="1" cy="186495"/>
          </a:xfrm>
          <a:prstGeom prst="line">
            <a:avLst/>
          </a:prstGeom>
          <a:solidFill>
            <a:schemeClr val="accent1"/>
          </a:solidFill>
          <a:ln w="25400" cap="flat" cmpd="sng" algn="ctr">
            <a:solidFill>
              <a:schemeClr val="accent1"/>
            </a:solidFill>
            <a:prstDash val="sysDash"/>
            <a:round/>
            <a:headEnd type="none" w="med" len="med"/>
            <a:tailEnd type="none" w="med" len="med"/>
          </a:ln>
          <a:effectLst/>
        </p:spPr>
      </p:cxnSp>
      <p:cxnSp>
        <p:nvCxnSpPr>
          <p:cNvPr id="39" name="Rak 38"/>
          <p:cNvCxnSpPr/>
          <p:nvPr/>
        </p:nvCxnSpPr>
        <p:spPr bwMode="auto">
          <a:xfrm>
            <a:off x="3801985" y="2798990"/>
            <a:ext cx="1" cy="569050"/>
          </a:xfrm>
          <a:prstGeom prst="line">
            <a:avLst/>
          </a:prstGeom>
          <a:solidFill>
            <a:schemeClr val="accent1"/>
          </a:solidFill>
          <a:ln w="25400" cap="flat" cmpd="sng" algn="ctr">
            <a:solidFill>
              <a:schemeClr val="accent1"/>
            </a:solidFill>
            <a:prstDash val="sysDash"/>
            <a:round/>
            <a:headEnd type="none" w="med" len="med"/>
            <a:tailEnd type="none" w="med" len="med"/>
          </a:ln>
          <a:effectLst/>
        </p:spPr>
      </p:cxnSp>
      <p:cxnSp>
        <p:nvCxnSpPr>
          <p:cNvPr id="41" name="Rak 40"/>
          <p:cNvCxnSpPr>
            <a:endCxn id="74" idx="2"/>
          </p:cNvCxnSpPr>
          <p:nvPr/>
        </p:nvCxnSpPr>
        <p:spPr bwMode="auto">
          <a:xfrm flipH="1">
            <a:off x="4767607" y="2798990"/>
            <a:ext cx="0" cy="1139745"/>
          </a:xfrm>
          <a:prstGeom prst="line">
            <a:avLst/>
          </a:prstGeom>
          <a:solidFill>
            <a:schemeClr val="accent1"/>
          </a:solidFill>
          <a:ln w="25400" cap="flat" cmpd="sng" algn="ctr">
            <a:solidFill>
              <a:schemeClr val="accent1"/>
            </a:solidFill>
            <a:prstDash val="sysDash"/>
            <a:round/>
            <a:headEnd type="none" w="med" len="med"/>
            <a:tailEnd type="none" w="med" len="med"/>
          </a:ln>
          <a:effectLst/>
        </p:spPr>
      </p:cxnSp>
      <p:sp>
        <p:nvSpPr>
          <p:cNvPr id="50" name="Multiplicera 49"/>
          <p:cNvSpPr/>
          <p:nvPr/>
        </p:nvSpPr>
        <p:spPr bwMode="auto">
          <a:xfrm>
            <a:off x="6024641" y="2938673"/>
            <a:ext cx="431441" cy="369899"/>
          </a:xfrm>
          <a:prstGeom prst="mathMultiply">
            <a:avLst/>
          </a:prstGeom>
          <a:gradFill rotWithShape="1">
            <a:gsLst>
              <a:gs pos="0">
                <a:srgbClr val="AA1948">
                  <a:shade val="51000"/>
                  <a:satMod val="130000"/>
                </a:srgbClr>
              </a:gs>
              <a:gs pos="80000">
                <a:srgbClr val="AA1948">
                  <a:shade val="93000"/>
                  <a:satMod val="130000"/>
                </a:srgbClr>
              </a:gs>
              <a:gs pos="100000">
                <a:srgbClr val="AA1948">
                  <a:shade val="94000"/>
                  <a:satMod val="135000"/>
                </a:srgbClr>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sv-SE" sz="2300" b="0" i="0" u="none" strike="noStrike" kern="0" cap="none" spc="0" normalizeH="0" baseline="0" noProof="0" smtClean="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597935484"/>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xEl>
                                              <p:pRg st="0" end="0"/>
                                            </p:txEl>
                                          </p:spTgt>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36"/>
                                        </p:tgtEl>
                                        <p:attrNameLst>
                                          <p:attrName>style.visibility</p:attrName>
                                        </p:attrNameLst>
                                      </p:cBhvr>
                                      <p:to>
                                        <p:strVal val="visible"/>
                                      </p:to>
                                    </p:set>
                                    <p:animEffect transition="in" filter="fade">
                                      <p:cBhvr>
                                        <p:cTn id="9" dur="500"/>
                                        <p:tgtEl>
                                          <p:spTgt spid="36"/>
                                        </p:tgtEl>
                                      </p:cBhvr>
                                    </p:animEffect>
                                  </p:childTnLst>
                                </p:cTn>
                              </p:par>
                              <p:par>
                                <p:cTn id="10" presetID="10" presetClass="entr" presetSubtype="0" fill="hold" nodeType="with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fade">
                                      <p:cBhvr>
                                        <p:cTn id="12" dur="500"/>
                                        <p:tgtEl>
                                          <p:spTgt spid="39"/>
                                        </p:tgtEl>
                                      </p:cBhvr>
                                    </p:animEffect>
                                  </p:childTnLst>
                                </p:cTn>
                              </p:par>
                              <p:par>
                                <p:cTn id="13" presetID="10" presetClass="entr" presetSubtype="0" fill="hold" nodeType="withEffect">
                                  <p:stCondLst>
                                    <p:cond delay="0"/>
                                  </p:stCondLst>
                                  <p:childTnLst>
                                    <p:set>
                                      <p:cBhvr>
                                        <p:cTn id="14" dur="1" fill="hold">
                                          <p:stCondLst>
                                            <p:cond delay="0"/>
                                          </p:stCondLst>
                                        </p:cTn>
                                        <p:tgtEl>
                                          <p:spTgt spid="41"/>
                                        </p:tgtEl>
                                        <p:attrNameLst>
                                          <p:attrName>style.visibility</p:attrName>
                                        </p:attrNameLst>
                                      </p:cBhvr>
                                      <p:to>
                                        <p:strVal val="visible"/>
                                      </p:to>
                                    </p:set>
                                    <p:animEffect transition="in" filter="fade">
                                      <p:cBhvr>
                                        <p:cTn id="15" dur="500"/>
                                        <p:tgtEl>
                                          <p:spTgt spid="41"/>
                                        </p:tgtEl>
                                      </p:cBhvr>
                                    </p:animEffect>
                                  </p:childTnLst>
                                </p:cTn>
                              </p:par>
                              <p:par>
                                <p:cTn id="16" presetID="10" presetClass="entr" presetSubtype="0" fill="hold"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500"/>
                                        <p:tgtEl>
                                          <p:spTgt spid="14"/>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3">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 name="Picture 26" descr="http://t0.gstatic.com/images?q=tbn:ANd9GcT0C8d0lr0sWJHiiP6ab7RMO0HOk43nrmZyRsBlhvPc10ewjX10"/>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10000" b="90000" l="10000" r="90000"/>
                    </a14:imgEffect>
                  </a14:imgLayer>
                </a14:imgProps>
              </a:ext>
            </a:extLst>
          </a:blip>
          <a:srcRect/>
          <a:stretch>
            <a:fillRect/>
          </a:stretch>
        </p:blipFill>
        <p:spPr bwMode="auto">
          <a:xfrm>
            <a:off x="7523788" y="1774125"/>
            <a:ext cx="1364000" cy="2049730"/>
          </a:xfrm>
          <a:prstGeom prst="rect">
            <a:avLst/>
          </a:prstGeom>
          <a:noFill/>
        </p:spPr>
      </p:pic>
      <p:sp>
        <p:nvSpPr>
          <p:cNvPr id="32" name="Rubrik 1"/>
          <p:cNvSpPr>
            <a:spLocks noGrp="1"/>
          </p:cNvSpPr>
          <p:nvPr>
            <p:ph type="title"/>
          </p:nvPr>
        </p:nvSpPr>
        <p:spPr/>
        <p:txBody>
          <a:bodyPr/>
          <a:lstStyle/>
          <a:p>
            <a:pPr>
              <a:defRPr/>
            </a:pPr>
            <a:r>
              <a:rPr lang="en-US" kern="1200" dirty="0" err="1" smtClean="0">
                <a:latin typeface="Arial" charset="0"/>
              </a:rPr>
              <a:t>Almis</a:t>
            </a:r>
            <a:r>
              <a:rPr lang="en-US" kern="1200" dirty="0" smtClean="0">
                <a:latin typeface="Arial" charset="0"/>
              </a:rPr>
              <a:t> </a:t>
            </a:r>
            <a:r>
              <a:rPr lang="en-US" kern="1200" dirty="0" err="1" smtClean="0">
                <a:latin typeface="Arial" charset="0"/>
              </a:rPr>
              <a:t>erbjudande</a:t>
            </a:r>
            <a:endParaRPr lang="sv-SE" dirty="0"/>
          </a:p>
        </p:txBody>
      </p:sp>
      <p:sp>
        <p:nvSpPr>
          <p:cNvPr id="4" name="Platshållare för bildnummer 3"/>
          <p:cNvSpPr>
            <a:spLocks noGrp="1"/>
          </p:cNvSpPr>
          <p:nvPr>
            <p:ph type="sldNum" sz="quarter" idx="10"/>
          </p:nvPr>
        </p:nvSpPr>
        <p:spPr/>
        <p:txBody>
          <a:bodyPr/>
          <a:lstStyle/>
          <a:p>
            <a:pPr>
              <a:defRPr/>
            </a:pPr>
            <a:fld id="{681227BF-F12C-4795-8839-F31049FC21D5}" type="slidenum">
              <a:rPr lang="sv-SE" smtClean="0"/>
              <a:pPr>
                <a:defRPr/>
              </a:pPr>
              <a:t>9</a:t>
            </a:fld>
            <a:endParaRPr lang="sv-SE" dirty="0"/>
          </a:p>
        </p:txBody>
      </p:sp>
      <p:cxnSp>
        <p:nvCxnSpPr>
          <p:cNvPr id="72" name="Straight Arrow Connector 71"/>
          <p:cNvCxnSpPr>
            <a:stCxn id="74" idx="3"/>
          </p:cNvCxnSpPr>
          <p:nvPr/>
        </p:nvCxnSpPr>
        <p:spPr bwMode="auto">
          <a:xfrm flipV="1">
            <a:off x="1328738" y="2785305"/>
            <a:ext cx="6343771" cy="291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pic>
        <p:nvPicPr>
          <p:cNvPr id="74" name="Picture 13" descr="C:\Documents and Settings\00anduhm\Lokala inställningar\Temporary Internet Files\Content.IE5\6A9OTHLJ\MM900234717[1].gif"/>
          <p:cNvPicPr>
            <a:picLocks noChangeAspect="1" noChangeArrowheads="1" noCrop="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7663" y="2140523"/>
            <a:ext cx="98107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5" name="Koppling 2"/>
          <p:cNvSpPr/>
          <p:nvPr/>
        </p:nvSpPr>
        <p:spPr bwMode="auto">
          <a:xfrm>
            <a:off x="1716814" y="2716873"/>
            <a:ext cx="123825" cy="134144"/>
          </a:xfrm>
          <a:prstGeom prst="flowChartConnector">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sv-SE" sz="1400">
              <a:solidFill>
                <a:schemeClr val="bg1"/>
              </a:solidFill>
              <a:latin typeface="Arial" charset="0"/>
            </a:endParaRPr>
          </a:p>
        </p:txBody>
      </p:sp>
      <p:sp>
        <p:nvSpPr>
          <p:cNvPr id="76" name="Koppling 24"/>
          <p:cNvSpPr/>
          <p:nvPr/>
        </p:nvSpPr>
        <p:spPr bwMode="auto">
          <a:xfrm>
            <a:off x="5687181" y="2727053"/>
            <a:ext cx="123825" cy="134144"/>
          </a:xfrm>
          <a:prstGeom prst="flowChartConnector">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sv-SE" sz="1400">
              <a:solidFill>
                <a:schemeClr val="bg1"/>
              </a:solidFill>
              <a:latin typeface="Arial" charset="0"/>
            </a:endParaRPr>
          </a:p>
        </p:txBody>
      </p:sp>
      <p:sp>
        <p:nvSpPr>
          <p:cNvPr id="77" name="Koppling 25"/>
          <p:cNvSpPr/>
          <p:nvPr/>
        </p:nvSpPr>
        <p:spPr bwMode="auto">
          <a:xfrm>
            <a:off x="2807987" y="2726628"/>
            <a:ext cx="123825" cy="134144"/>
          </a:xfrm>
          <a:prstGeom prst="flowChartConnector">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sv-SE" sz="1400">
              <a:solidFill>
                <a:schemeClr val="bg1"/>
              </a:solidFill>
              <a:latin typeface="Arial" charset="0"/>
            </a:endParaRPr>
          </a:p>
        </p:txBody>
      </p:sp>
      <p:sp>
        <p:nvSpPr>
          <p:cNvPr id="78" name="textruta 34"/>
          <p:cNvSpPr txBox="1"/>
          <p:nvPr/>
        </p:nvSpPr>
        <p:spPr>
          <a:xfrm>
            <a:off x="1255666" y="1950076"/>
            <a:ext cx="1046120" cy="738664"/>
          </a:xfrm>
          <a:prstGeom prst="rect">
            <a:avLst/>
          </a:prstGeom>
          <a:noFill/>
        </p:spPr>
        <p:txBody>
          <a:bodyPr wrap="none" rtlCol="0">
            <a:spAutoFit/>
          </a:bodyPr>
          <a:lstStyle/>
          <a:p>
            <a:pPr algn="ctr"/>
            <a:r>
              <a:rPr lang="sv-SE" sz="1400" dirty="0" smtClean="0">
                <a:latin typeface="+mn-lt"/>
              </a:rPr>
              <a:t>Innovatören</a:t>
            </a:r>
          </a:p>
          <a:p>
            <a:pPr algn="ctr"/>
            <a:r>
              <a:rPr lang="sv-SE" sz="1400" dirty="0" smtClean="0">
                <a:latin typeface="+mn-lt"/>
              </a:rPr>
              <a:t>beskriver </a:t>
            </a:r>
          </a:p>
          <a:p>
            <a:pPr algn="ctr"/>
            <a:r>
              <a:rPr lang="sv-SE" sz="1400" dirty="0" smtClean="0">
                <a:latin typeface="+mn-lt"/>
              </a:rPr>
              <a:t>sin idé</a:t>
            </a:r>
            <a:endParaRPr lang="sv-SE" sz="1400" dirty="0">
              <a:latin typeface="+mn-lt"/>
            </a:endParaRPr>
          </a:p>
        </p:txBody>
      </p:sp>
      <p:sp>
        <p:nvSpPr>
          <p:cNvPr id="79" name="textruta 35"/>
          <p:cNvSpPr txBox="1"/>
          <p:nvPr/>
        </p:nvSpPr>
        <p:spPr>
          <a:xfrm>
            <a:off x="2324397" y="1950077"/>
            <a:ext cx="1091004" cy="738664"/>
          </a:xfrm>
          <a:prstGeom prst="rect">
            <a:avLst/>
          </a:prstGeom>
          <a:noFill/>
        </p:spPr>
        <p:txBody>
          <a:bodyPr wrap="none" rtlCol="0">
            <a:spAutoFit/>
          </a:bodyPr>
          <a:lstStyle/>
          <a:p>
            <a:pPr algn="ctr"/>
            <a:r>
              <a:rPr lang="sv-SE" sz="1400" dirty="0">
                <a:latin typeface="+mn-lt"/>
              </a:rPr>
              <a:t>Innovatören </a:t>
            </a:r>
            <a:endParaRPr lang="sv-SE" sz="1400" dirty="0" smtClean="0">
              <a:latin typeface="+mn-lt"/>
            </a:endParaRPr>
          </a:p>
          <a:p>
            <a:pPr algn="ctr"/>
            <a:r>
              <a:rPr lang="sv-SE" sz="1400" dirty="0" smtClean="0">
                <a:latin typeface="+mn-lt"/>
              </a:rPr>
              <a:t>verifierar </a:t>
            </a:r>
          </a:p>
          <a:p>
            <a:pPr algn="ctr"/>
            <a:r>
              <a:rPr lang="sv-SE" sz="1400" dirty="0" smtClean="0">
                <a:latin typeface="+mn-lt"/>
              </a:rPr>
              <a:t>konceptet</a:t>
            </a:r>
            <a:endParaRPr lang="sv-SE" sz="1400" dirty="0">
              <a:latin typeface="+mn-lt"/>
            </a:endParaRPr>
          </a:p>
        </p:txBody>
      </p:sp>
      <p:sp>
        <p:nvSpPr>
          <p:cNvPr id="80" name="Frihandsfigur 36"/>
          <p:cNvSpPr/>
          <p:nvPr/>
        </p:nvSpPr>
        <p:spPr bwMode="auto">
          <a:xfrm>
            <a:off x="2372007" y="27670"/>
            <a:ext cx="6735780" cy="4047989"/>
          </a:xfrm>
          <a:custGeom>
            <a:avLst/>
            <a:gdLst>
              <a:gd name="connsiteX0" fmla="*/ 0 w 6826313"/>
              <a:gd name="connsiteY0" fmla="*/ 1566250 h 2815654"/>
              <a:gd name="connsiteX1" fmla="*/ 651850 w 6826313"/>
              <a:gd name="connsiteY1" fmla="*/ 1819747 h 2815654"/>
              <a:gd name="connsiteX2" fmla="*/ 1475715 w 6826313"/>
              <a:gd name="connsiteY2" fmla="*/ 2399169 h 2815654"/>
              <a:gd name="connsiteX3" fmla="*/ 2996698 w 6826313"/>
              <a:gd name="connsiteY3" fmla="*/ 2815628 h 2815654"/>
              <a:gd name="connsiteX4" fmla="*/ 3965418 w 6826313"/>
              <a:gd name="connsiteY4" fmla="*/ 2417276 h 2815654"/>
              <a:gd name="connsiteX5" fmla="*/ 4454305 w 6826313"/>
              <a:gd name="connsiteY5" fmla="*/ 1928388 h 2815654"/>
              <a:gd name="connsiteX6" fmla="*/ 5413973 w 6826313"/>
              <a:gd name="connsiteY6" fmla="*/ 805759 h 2815654"/>
              <a:gd name="connsiteX7" fmla="*/ 6826313 w 6826313"/>
              <a:gd name="connsiteY7" fmla="*/ 0 h 2815654"/>
              <a:gd name="connsiteX0" fmla="*/ 0 w 6826313"/>
              <a:gd name="connsiteY0" fmla="*/ 1566250 h 2815660"/>
              <a:gd name="connsiteX1" fmla="*/ 651850 w 6826313"/>
              <a:gd name="connsiteY1" fmla="*/ 1819747 h 2815660"/>
              <a:gd name="connsiteX2" fmla="*/ 1475715 w 6826313"/>
              <a:gd name="connsiteY2" fmla="*/ 2399169 h 2815660"/>
              <a:gd name="connsiteX3" fmla="*/ 2996698 w 6826313"/>
              <a:gd name="connsiteY3" fmla="*/ 2815628 h 2815660"/>
              <a:gd name="connsiteX4" fmla="*/ 3965418 w 6826313"/>
              <a:gd name="connsiteY4" fmla="*/ 2417276 h 2815660"/>
              <a:gd name="connsiteX5" fmla="*/ 4682261 w 6826313"/>
              <a:gd name="connsiteY5" fmla="*/ 1647731 h 2815660"/>
              <a:gd name="connsiteX6" fmla="*/ 5413973 w 6826313"/>
              <a:gd name="connsiteY6" fmla="*/ 805759 h 2815660"/>
              <a:gd name="connsiteX7" fmla="*/ 6826313 w 6826313"/>
              <a:gd name="connsiteY7" fmla="*/ 0 h 2815660"/>
              <a:gd name="connsiteX0" fmla="*/ 0 w 6826313"/>
              <a:gd name="connsiteY0" fmla="*/ 1566250 h 2815660"/>
              <a:gd name="connsiteX1" fmla="*/ 362126 w 6826313"/>
              <a:gd name="connsiteY1" fmla="*/ 1675362 h 2815660"/>
              <a:gd name="connsiteX2" fmla="*/ 651850 w 6826313"/>
              <a:gd name="connsiteY2" fmla="*/ 1819747 h 2815660"/>
              <a:gd name="connsiteX3" fmla="*/ 1475715 w 6826313"/>
              <a:gd name="connsiteY3" fmla="*/ 2399169 h 2815660"/>
              <a:gd name="connsiteX4" fmla="*/ 2996698 w 6826313"/>
              <a:gd name="connsiteY4" fmla="*/ 2815628 h 2815660"/>
              <a:gd name="connsiteX5" fmla="*/ 3965418 w 6826313"/>
              <a:gd name="connsiteY5" fmla="*/ 2417276 h 2815660"/>
              <a:gd name="connsiteX6" fmla="*/ 4682261 w 6826313"/>
              <a:gd name="connsiteY6" fmla="*/ 1647731 h 2815660"/>
              <a:gd name="connsiteX7" fmla="*/ 5413973 w 6826313"/>
              <a:gd name="connsiteY7" fmla="*/ 805759 h 2815660"/>
              <a:gd name="connsiteX8" fmla="*/ 6826313 w 6826313"/>
              <a:gd name="connsiteY8" fmla="*/ 0 h 2815660"/>
              <a:gd name="connsiteX0" fmla="*/ 0 w 6875160"/>
              <a:gd name="connsiteY0" fmla="*/ 1601337 h 2815660"/>
              <a:gd name="connsiteX1" fmla="*/ 410973 w 6875160"/>
              <a:gd name="connsiteY1" fmla="*/ 1675362 h 2815660"/>
              <a:gd name="connsiteX2" fmla="*/ 700697 w 6875160"/>
              <a:gd name="connsiteY2" fmla="*/ 1819747 h 2815660"/>
              <a:gd name="connsiteX3" fmla="*/ 1524562 w 6875160"/>
              <a:gd name="connsiteY3" fmla="*/ 2399169 h 2815660"/>
              <a:gd name="connsiteX4" fmla="*/ 3045545 w 6875160"/>
              <a:gd name="connsiteY4" fmla="*/ 2815628 h 2815660"/>
              <a:gd name="connsiteX5" fmla="*/ 4014265 w 6875160"/>
              <a:gd name="connsiteY5" fmla="*/ 2417276 h 2815660"/>
              <a:gd name="connsiteX6" fmla="*/ 4731108 w 6875160"/>
              <a:gd name="connsiteY6" fmla="*/ 1647731 h 2815660"/>
              <a:gd name="connsiteX7" fmla="*/ 5462820 w 6875160"/>
              <a:gd name="connsiteY7" fmla="*/ 805759 h 2815660"/>
              <a:gd name="connsiteX8" fmla="*/ 6875160 w 6875160"/>
              <a:gd name="connsiteY8" fmla="*/ 0 h 2815660"/>
              <a:gd name="connsiteX0" fmla="*/ 0 w 6875160"/>
              <a:gd name="connsiteY0" fmla="*/ 1601337 h 2815660"/>
              <a:gd name="connsiteX1" fmla="*/ 443539 w 6875160"/>
              <a:gd name="connsiteY1" fmla="*/ 1675362 h 2815660"/>
              <a:gd name="connsiteX2" fmla="*/ 700697 w 6875160"/>
              <a:gd name="connsiteY2" fmla="*/ 1819747 h 2815660"/>
              <a:gd name="connsiteX3" fmla="*/ 1524562 w 6875160"/>
              <a:gd name="connsiteY3" fmla="*/ 2399169 h 2815660"/>
              <a:gd name="connsiteX4" fmla="*/ 3045545 w 6875160"/>
              <a:gd name="connsiteY4" fmla="*/ 2815628 h 2815660"/>
              <a:gd name="connsiteX5" fmla="*/ 4014265 w 6875160"/>
              <a:gd name="connsiteY5" fmla="*/ 2417276 h 2815660"/>
              <a:gd name="connsiteX6" fmla="*/ 4731108 w 6875160"/>
              <a:gd name="connsiteY6" fmla="*/ 1647731 h 2815660"/>
              <a:gd name="connsiteX7" fmla="*/ 5462820 w 6875160"/>
              <a:gd name="connsiteY7" fmla="*/ 805759 h 2815660"/>
              <a:gd name="connsiteX8" fmla="*/ 6875160 w 6875160"/>
              <a:gd name="connsiteY8" fmla="*/ 0 h 2815660"/>
              <a:gd name="connsiteX0" fmla="*/ 0 w 6875160"/>
              <a:gd name="connsiteY0" fmla="*/ 1601337 h 2815660"/>
              <a:gd name="connsiteX1" fmla="*/ 443539 w 6875160"/>
              <a:gd name="connsiteY1" fmla="*/ 1675362 h 2815660"/>
              <a:gd name="connsiteX2" fmla="*/ 790251 w 6875160"/>
              <a:gd name="connsiteY2" fmla="*/ 1881148 h 2815660"/>
              <a:gd name="connsiteX3" fmla="*/ 1524562 w 6875160"/>
              <a:gd name="connsiteY3" fmla="*/ 2399169 h 2815660"/>
              <a:gd name="connsiteX4" fmla="*/ 3045545 w 6875160"/>
              <a:gd name="connsiteY4" fmla="*/ 2815628 h 2815660"/>
              <a:gd name="connsiteX5" fmla="*/ 4014265 w 6875160"/>
              <a:gd name="connsiteY5" fmla="*/ 2417276 h 2815660"/>
              <a:gd name="connsiteX6" fmla="*/ 4731108 w 6875160"/>
              <a:gd name="connsiteY6" fmla="*/ 1647731 h 2815660"/>
              <a:gd name="connsiteX7" fmla="*/ 5462820 w 6875160"/>
              <a:gd name="connsiteY7" fmla="*/ 805759 h 2815660"/>
              <a:gd name="connsiteX8" fmla="*/ 6875160 w 6875160"/>
              <a:gd name="connsiteY8" fmla="*/ 0 h 2815660"/>
              <a:gd name="connsiteX0" fmla="*/ 0 w 6875160"/>
              <a:gd name="connsiteY0" fmla="*/ 1601337 h 2815654"/>
              <a:gd name="connsiteX1" fmla="*/ 443539 w 6875160"/>
              <a:gd name="connsiteY1" fmla="*/ 1675362 h 2815654"/>
              <a:gd name="connsiteX2" fmla="*/ 790251 w 6875160"/>
              <a:gd name="connsiteY2" fmla="*/ 1881148 h 2815654"/>
              <a:gd name="connsiteX3" fmla="*/ 1540845 w 6875160"/>
              <a:gd name="connsiteY3" fmla="*/ 2434255 h 2815654"/>
              <a:gd name="connsiteX4" fmla="*/ 3045545 w 6875160"/>
              <a:gd name="connsiteY4" fmla="*/ 2815628 h 2815654"/>
              <a:gd name="connsiteX5" fmla="*/ 4014265 w 6875160"/>
              <a:gd name="connsiteY5" fmla="*/ 2417276 h 2815654"/>
              <a:gd name="connsiteX6" fmla="*/ 4731108 w 6875160"/>
              <a:gd name="connsiteY6" fmla="*/ 1647731 h 2815654"/>
              <a:gd name="connsiteX7" fmla="*/ 5462820 w 6875160"/>
              <a:gd name="connsiteY7" fmla="*/ 805759 h 2815654"/>
              <a:gd name="connsiteX8" fmla="*/ 6875160 w 6875160"/>
              <a:gd name="connsiteY8" fmla="*/ 0 h 2815654"/>
              <a:gd name="connsiteX0" fmla="*/ 0 w 6875160"/>
              <a:gd name="connsiteY0" fmla="*/ 1601337 h 2824425"/>
              <a:gd name="connsiteX1" fmla="*/ 443539 w 6875160"/>
              <a:gd name="connsiteY1" fmla="*/ 1675362 h 2824425"/>
              <a:gd name="connsiteX2" fmla="*/ 790251 w 6875160"/>
              <a:gd name="connsiteY2" fmla="*/ 1881148 h 2824425"/>
              <a:gd name="connsiteX3" fmla="*/ 1540845 w 6875160"/>
              <a:gd name="connsiteY3" fmla="*/ 2434255 h 2824425"/>
              <a:gd name="connsiteX4" fmla="*/ 2988555 w 6875160"/>
              <a:gd name="connsiteY4" fmla="*/ 2824400 h 2824425"/>
              <a:gd name="connsiteX5" fmla="*/ 4014265 w 6875160"/>
              <a:gd name="connsiteY5" fmla="*/ 2417276 h 2824425"/>
              <a:gd name="connsiteX6" fmla="*/ 4731108 w 6875160"/>
              <a:gd name="connsiteY6" fmla="*/ 1647731 h 2824425"/>
              <a:gd name="connsiteX7" fmla="*/ 5462820 w 6875160"/>
              <a:gd name="connsiteY7" fmla="*/ 805759 h 2824425"/>
              <a:gd name="connsiteX8" fmla="*/ 6875160 w 6875160"/>
              <a:gd name="connsiteY8" fmla="*/ 0 h 2824425"/>
              <a:gd name="connsiteX0" fmla="*/ 0 w 6899584"/>
              <a:gd name="connsiteY0" fmla="*/ 1724138 h 2824425"/>
              <a:gd name="connsiteX1" fmla="*/ 467963 w 6899584"/>
              <a:gd name="connsiteY1" fmla="*/ 1675362 h 2824425"/>
              <a:gd name="connsiteX2" fmla="*/ 814675 w 6899584"/>
              <a:gd name="connsiteY2" fmla="*/ 1881148 h 2824425"/>
              <a:gd name="connsiteX3" fmla="*/ 1565269 w 6899584"/>
              <a:gd name="connsiteY3" fmla="*/ 2434255 h 2824425"/>
              <a:gd name="connsiteX4" fmla="*/ 3012979 w 6899584"/>
              <a:gd name="connsiteY4" fmla="*/ 2824400 h 2824425"/>
              <a:gd name="connsiteX5" fmla="*/ 4038689 w 6899584"/>
              <a:gd name="connsiteY5" fmla="*/ 2417276 h 2824425"/>
              <a:gd name="connsiteX6" fmla="*/ 4755532 w 6899584"/>
              <a:gd name="connsiteY6" fmla="*/ 1647731 h 2824425"/>
              <a:gd name="connsiteX7" fmla="*/ 5487244 w 6899584"/>
              <a:gd name="connsiteY7" fmla="*/ 805759 h 2824425"/>
              <a:gd name="connsiteX8" fmla="*/ 6899584 w 6899584"/>
              <a:gd name="connsiteY8" fmla="*/ 0 h 2824425"/>
              <a:gd name="connsiteX0" fmla="*/ 0 w 6899584"/>
              <a:gd name="connsiteY0" fmla="*/ 1724138 h 2824425"/>
              <a:gd name="connsiteX1" fmla="*/ 467963 w 6899584"/>
              <a:gd name="connsiteY1" fmla="*/ 1780620 h 2824425"/>
              <a:gd name="connsiteX2" fmla="*/ 814675 w 6899584"/>
              <a:gd name="connsiteY2" fmla="*/ 1881148 h 2824425"/>
              <a:gd name="connsiteX3" fmla="*/ 1565269 w 6899584"/>
              <a:gd name="connsiteY3" fmla="*/ 2434255 h 2824425"/>
              <a:gd name="connsiteX4" fmla="*/ 3012979 w 6899584"/>
              <a:gd name="connsiteY4" fmla="*/ 2824400 h 2824425"/>
              <a:gd name="connsiteX5" fmla="*/ 4038689 w 6899584"/>
              <a:gd name="connsiteY5" fmla="*/ 2417276 h 2824425"/>
              <a:gd name="connsiteX6" fmla="*/ 4755532 w 6899584"/>
              <a:gd name="connsiteY6" fmla="*/ 1647731 h 2824425"/>
              <a:gd name="connsiteX7" fmla="*/ 5487244 w 6899584"/>
              <a:gd name="connsiteY7" fmla="*/ 805759 h 2824425"/>
              <a:gd name="connsiteX8" fmla="*/ 6899584 w 6899584"/>
              <a:gd name="connsiteY8" fmla="*/ 0 h 2824425"/>
              <a:gd name="connsiteX0" fmla="*/ 0 w 6899584"/>
              <a:gd name="connsiteY0" fmla="*/ 1724138 h 2824425"/>
              <a:gd name="connsiteX1" fmla="*/ 581942 w 6899584"/>
              <a:gd name="connsiteY1" fmla="*/ 1780620 h 2824425"/>
              <a:gd name="connsiteX2" fmla="*/ 814675 w 6899584"/>
              <a:gd name="connsiteY2" fmla="*/ 1881148 h 2824425"/>
              <a:gd name="connsiteX3" fmla="*/ 1565269 w 6899584"/>
              <a:gd name="connsiteY3" fmla="*/ 2434255 h 2824425"/>
              <a:gd name="connsiteX4" fmla="*/ 3012979 w 6899584"/>
              <a:gd name="connsiteY4" fmla="*/ 2824400 h 2824425"/>
              <a:gd name="connsiteX5" fmla="*/ 4038689 w 6899584"/>
              <a:gd name="connsiteY5" fmla="*/ 2417276 h 2824425"/>
              <a:gd name="connsiteX6" fmla="*/ 4755532 w 6899584"/>
              <a:gd name="connsiteY6" fmla="*/ 1647731 h 2824425"/>
              <a:gd name="connsiteX7" fmla="*/ 5487244 w 6899584"/>
              <a:gd name="connsiteY7" fmla="*/ 805759 h 2824425"/>
              <a:gd name="connsiteX8" fmla="*/ 6899584 w 6899584"/>
              <a:gd name="connsiteY8" fmla="*/ 0 h 2824425"/>
              <a:gd name="connsiteX0" fmla="*/ 0 w 6899584"/>
              <a:gd name="connsiteY0" fmla="*/ 1724138 h 2824425"/>
              <a:gd name="connsiteX1" fmla="*/ 581942 w 6899584"/>
              <a:gd name="connsiteY1" fmla="*/ 1780620 h 2824425"/>
              <a:gd name="connsiteX2" fmla="*/ 814675 w 6899584"/>
              <a:gd name="connsiteY2" fmla="*/ 1881148 h 2824425"/>
              <a:gd name="connsiteX3" fmla="*/ 1565269 w 6899584"/>
              <a:gd name="connsiteY3" fmla="*/ 2434255 h 2824425"/>
              <a:gd name="connsiteX4" fmla="*/ 3012979 w 6899584"/>
              <a:gd name="connsiteY4" fmla="*/ 2824400 h 2824425"/>
              <a:gd name="connsiteX5" fmla="*/ 4038689 w 6899584"/>
              <a:gd name="connsiteY5" fmla="*/ 2417276 h 2824425"/>
              <a:gd name="connsiteX6" fmla="*/ 4755532 w 6899584"/>
              <a:gd name="connsiteY6" fmla="*/ 1647731 h 2824425"/>
              <a:gd name="connsiteX7" fmla="*/ 5487244 w 6899584"/>
              <a:gd name="connsiteY7" fmla="*/ 805759 h 2824425"/>
              <a:gd name="connsiteX8" fmla="*/ 6899584 w 6899584"/>
              <a:gd name="connsiteY8" fmla="*/ 0 h 2824425"/>
              <a:gd name="connsiteX0" fmla="*/ 0 w 6899584"/>
              <a:gd name="connsiteY0" fmla="*/ 1724138 h 2824423"/>
              <a:gd name="connsiteX1" fmla="*/ 581942 w 6899584"/>
              <a:gd name="connsiteY1" fmla="*/ 1780620 h 2824423"/>
              <a:gd name="connsiteX2" fmla="*/ 1018206 w 6899584"/>
              <a:gd name="connsiteY2" fmla="*/ 1986406 h 2824423"/>
              <a:gd name="connsiteX3" fmla="*/ 1565269 w 6899584"/>
              <a:gd name="connsiteY3" fmla="*/ 2434255 h 2824423"/>
              <a:gd name="connsiteX4" fmla="*/ 3012979 w 6899584"/>
              <a:gd name="connsiteY4" fmla="*/ 2824400 h 2824423"/>
              <a:gd name="connsiteX5" fmla="*/ 4038689 w 6899584"/>
              <a:gd name="connsiteY5" fmla="*/ 2417276 h 2824423"/>
              <a:gd name="connsiteX6" fmla="*/ 4755532 w 6899584"/>
              <a:gd name="connsiteY6" fmla="*/ 1647731 h 2824423"/>
              <a:gd name="connsiteX7" fmla="*/ 5487244 w 6899584"/>
              <a:gd name="connsiteY7" fmla="*/ 805759 h 2824423"/>
              <a:gd name="connsiteX8" fmla="*/ 6899584 w 6899584"/>
              <a:gd name="connsiteY8" fmla="*/ 0 h 2824423"/>
              <a:gd name="connsiteX0" fmla="*/ 0 w 6317642"/>
              <a:gd name="connsiteY0" fmla="*/ 1780620 h 2824423"/>
              <a:gd name="connsiteX1" fmla="*/ 436264 w 6317642"/>
              <a:gd name="connsiteY1" fmla="*/ 1986406 h 2824423"/>
              <a:gd name="connsiteX2" fmla="*/ 983327 w 6317642"/>
              <a:gd name="connsiteY2" fmla="*/ 2434255 h 2824423"/>
              <a:gd name="connsiteX3" fmla="*/ 2431037 w 6317642"/>
              <a:gd name="connsiteY3" fmla="*/ 2824400 h 2824423"/>
              <a:gd name="connsiteX4" fmla="*/ 3456747 w 6317642"/>
              <a:gd name="connsiteY4" fmla="*/ 2417276 h 2824423"/>
              <a:gd name="connsiteX5" fmla="*/ 4173590 w 6317642"/>
              <a:gd name="connsiteY5" fmla="*/ 1647731 h 2824423"/>
              <a:gd name="connsiteX6" fmla="*/ 4905302 w 6317642"/>
              <a:gd name="connsiteY6" fmla="*/ 805759 h 2824423"/>
              <a:gd name="connsiteX7" fmla="*/ 6317642 w 6317642"/>
              <a:gd name="connsiteY7" fmla="*/ 0 h 2824423"/>
              <a:gd name="connsiteX0" fmla="*/ 0 w 6162957"/>
              <a:gd name="connsiteY0" fmla="*/ 1745534 h 2824423"/>
              <a:gd name="connsiteX1" fmla="*/ 281579 w 6162957"/>
              <a:gd name="connsiteY1" fmla="*/ 1986406 h 2824423"/>
              <a:gd name="connsiteX2" fmla="*/ 828642 w 6162957"/>
              <a:gd name="connsiteY2" fmla="*/ 2434255 h 2824423"/>
              <a:gd name="connsiteX3" fmla="*/ 2276352 w 6162957"/>
              <a:gd name="connsiteY3" fmla="*/ 2824400 h 2824423"/>
              <a:gd name="connsiteX4" fmla="*/ 3302062 w 6162957"/>
              <a:gd name="connsiteY4" fmla="*/ 2417276 h 2824423"/>
              <a:gd name="connsiteX5" fmla="*/ 4018905 w 6162957"/>
              <a:gd name="connsiteY5" fmla="*/ 1647731 h 2824423"/>
              <a:gd name="connsiteX6" fmla="*/ 4750617 w 6162957"/>
              <a:gd name="connsiteY6" fmla="*/ 805759 h 2824423"/>
              <a:gd name="connsiteX7" fmla="*/ 6162957 w 6162957"/>
              <a:gd name="connsiteY7" fmla="*/ 0 h 2824423"/>
              <a:gd name="connsiteX0" fmla="*/ 0 w 6024555"/>
              <a:gd name="connsiteY0" fmla="*/ 1771849 h 2824423"/>
              <a:gd name="connsiteX1" fmla="*/ 143177 w 6024555"/>
              <a:gd name="connsiteY1" fmla="*/ 1986406 h 2824423"/>
              <a:gd name="connsiteX2" fmla="*/ 690240 w 6024555"/>
              <a:gd name="connsiteY2" fmla="*/ 2434255 h 2824423"/>
              <a:gd name="connsiteX3" fmla="*/ 2137950 w 6024555"/>
              <a:gd name="connsiteY3" fmla="*/ 2824400 h 2824423"/>
              <a:gd name="connsiteX4" fmla="*/ 3163660 w 6024555"/>
              <a:gd name="connsiteY4" fmla="*/ 2417276 h 2824423"/>
              <a:gd name="connsiteX5" fmla="*/ 3880503 w 6024555"/>
              <a:gd name="connsiteY5" fmla="*/ 1647731 h 2824423"/>
              <a:gd name="connsiteX6" fmla="*/ 4612215 w 6024555"/>
              <a:gd name="connsiteY6" fmla="*/ 805759 h 2824423"/>
              <a:gd name="connsiteX7" fmla="*/ 6024555 w 6024555"/>
              <a:gd name="connsiteY7" fmla="*/ 0 h 2824423"/>
              <a:gd name="connsiteX0" fmla="*/ 0 w 6097827"/>
              <a:gd name="connsiteY0" fmla="*/ 1754306 h 2824423"/>
              <a:gd name="connsiteX1" fmla="*/ 216449 w 6097827"/>
              <a:gd name="connsiteY1" fmla="*/ 1986406 h 2824423"/>
              <a:gd name="connsiteX2" fmla="*/ 763512 w 6097827"/>
              <a:gd name="connsiteY2" fmla="*/ 2434255 h 2824423"/>
              <a:gd name="connsiteX3" fmla="*/ 2211222 w 6097827"/>
              <a:gd name="connsiteY3" fmla="*/ 2824400 h 2824423"/>
              <a:gd name="connsiteX4" fmla="*/ 3236932 w 6097827"/>
              <a:gd name="connsiteY4" fmla="*/ 2417276 h 2824423"/>
              <a:gd name="connsiteX5" fmla="*/ 3953775 w 6097827"/>
              <a:gd name="connsiteY5" fmla="*/ 1647731 h 2824423"/>
              <a:gd name="connsiteX6" fmla="*/ 4685487 w 6097827"/>
              <a:gd name="connsiteY6" fmla="*/ 805759 h 2824423"/>
              <a:gd name="connsiteX7" fmla="*/ 6097827 w 6097827"/>
              <a:gd name="connsiteY7" fmla="*/ 0 h 2824423"/>
              <a:gd name="connsiteX0" fmla="*/ 0 w 6016415"/>
              <a:gd name="connsiteY0" fmla="*/ 1780621 h 2824423"/>
              <a:gd name="connsiteX1" fmla="*/ 135037 w 6016415"/>
              <a:gd name="connsiteY1" fmla="*/ 1986406 h 2824423"/>
              <a:gd name="connsiteX2" fmla="*/ 682100 w 6016415"/>
              <a:gd name="connsiteY2" fmla="*/ 2434255 h 2824423"/>
              <a:gd name="connsiteX3" fmla="*/ 2129810 w 6016415"/>
              <a:gd name="connsiteY3" fmla="*/ 2824400 h 2824423"/>
              <a:gd name="connsiteX4" fmla="*/ 3155520 w 6016415"/>
              <a:gd name="connsiteY4" fmla="*/ 2417276 h 2824423"/>
              <a:gd name="connsiteX5" fmla="*/ 3872363 w 6016415"/>
              <a:gd name="connsiteY5" fmla="*/ 1647731 h 2824423"/>
              <a:gd name="connsiteX6" fmla="*/ 4604075 w 6016415"/>
              <a:gd name="connsiteY6" fmla="*/ 805759 h 2824423"/>
              <a:gd name="connsiteX7" fmla="*/ 6016415 w 6016415"/>
              <a:gd name="connsiteY7" fmla="*/ 0 h 2824423"/>
              <a:gd name="connsiteX0" fmla="*/ 0 w 6016415"/>
              <a:gd name="connsiteY0" fmla="*/ 1780621 h 2824420"/>
              <a:gd name="connsiteX1" fmla="*/ 338570 w 6016415"/>
              <a:gd name="connsiteY1" fmla="*/ 2179380 h 2824420"/>
              <a:gd name="connsiteX2" fmla="*/ 682100 w 6016415"/>
              <a:gd name="connsiteY2" fmla="*/ 2434255 h 2824420"/>
              <a:gd name="connsiteX3" fmla="*/ 2129810 w 6016415"/>
              <a:gd name="connsiteY3" fmla="*/ 2824400 h 2824420"/>
              <a:gd name="connsiteX4" fmla="*/ 3155520 w 6016415"/>
              <a:gd name="connsiteY4" fmla="*/ 2417276 h 2824420"/>
              <a:gd name="connsiteX5" fmla="*/ 3872363 w 6016415"/>
              <a:gd name="connsiteY5" fmla="*/ 1647731 h 2824420"/>
              <a:gd name="connsiteX6" fmla="*/ 4604075 w 6016415"/>
              <a:gd name="connsiteY6" fmla="*/ 805759 h 2824420"/>
              <a:gd name="connsiteX7" fmla="*/ 6016415 w 6016415"/>
              <a:gd name="connsiteY7" fmla="*/ 0 h 2824420"/>
              <a:gd name="connsiteX0" fmla="*/ 0 w 6016415"/>
              <a:gd name="connsiteY0" fmla="*/ 1780621 h 2824422"/>
              <a:gd name="connsiteX1" fmla="*/ 354852 w 6016415"/>
              <a:gd name="connsiteY1" fmla="*/ 2056579 h 2824422"/>
              <a:gd name="connsiteX2" fmla="*/ 682100 w 6016415"/>
              <a:gd name="connsiteY2" fmla="*/ 2434255 h 2824422"/>
              <a:gd name="connsiteX3" fmla="*/ 2129810 w 6016415"/>
              <a:gd name="connsiteY3" fmla="*/ 2824400 h 2824422"/>
              <a:gd name="connsiteX4" fmla="*/ 3155520 w 6016415"/>
              <a:gd name="connsiteY4" fmla="*/ 2417276 h 2824422"/>
              <a:gd name="connsiteX5" fmla="*/ 3872363 w 6016415"/>
              <a:gd name="connsiteY5" fmla="*/ 1647731 h 2824422"/>
              <a:gd name="connsiteX6" fmla="*/ 4604075 w 6016415"/>
              <a:gd name="connsiteY6" fmla="*/ 805759 h 2824422"/>
              <a:gd name="connsiteX7" fmla="*/ 6016415 w 6016415"/>
              <a:gd name="connsiteY7" fmla="*/ 0 h 2824422"/>
              <a:gd name="connsiteX0" fmla="*/ 0 w 6016415"/>
              <a:gd name="connsiteY0" fmla="*/ 1780621 h 2824583"/>
              <a:gd name="connsiteX1" fmla="*/ 354852 w 6016415"/>
              <a:gd name="connsiteY1" fmla="*/ 2056579 h 2824583"/>
              <a:gd name="connsiteX2" fmla="*/ 861209 w 6016415"/>
              <a:gd name="connsiteY2" fmla="*/ 2372855 h 2824583"/>
              <a:gd name="connsiteX3" fmla="*/ 2129810 w 6016415"/>
              <a:gd name="connsiteY3" fmla="*/ 2824400 h 2824583"/>
              <a:gd name="connsiteX4" fmla="*/ 3155520 w 6016415"/>
              <a:gd name="connsiteY4" fmla="*/ 2417276 h 2824583"/>
              <a:gd name="connsiteX5" fmla="*/ 3872363 w 6016415"/>
              <a:gd name="connsiteY5" fmla="*/ 1647731 h 2824583"/>
              <a:gd name="connsiteX6" fmla="*/ 4604075 w 6016415"/>
              <a:gd name="connsiteY6" fmla="*/ 805759 h 2824583"/>
              <a:gd name="connsiteX7" fmla="*/ 6016415 w 6016415"/>
              <a:gd name="connsiteY7" fmla="*/ 0 h 2824583"/>
              <a:gd name="connsiteX0" fmla="*/ 0 w 6016415"/>
              <a:gd name="connsiteY0" fmla="*/ 1780621 h 2824583"/>
              <a:gd name="connsiteX1" fmla="*/ 411842 w 6016415"/>
              <a:gd name="connsiteY1" fmla="*/ 2047807 h 2824583"/>
              <a:gd name="connsiteX2" fmla="*/ 861209 w 6016415"/>
              <a:gd name="connsiteY2" fmla="*/ 2372855 h 2824583"/>
              <a:gd name="connsiteX3" fmla="*/ 2129810 w 6016415"/>
              <a:gd name="connsiteY3" fmla="*/ 2824400 h 2824583"/>
              <a:gd name="connsiteX4" fmla="*/ 3155520 w 6016415"/>
              <a:gd name="connsiteY4" fmla="*/ 2417276 h 2824583"/>
              <a:gd name="connsiteX5" fmla="*/ 3872363 w 6016415"/>
              <a:gd name="connsiteY5" fmla="*/ 1647731 h 2824583"/>
              <a:gd name="connsiteX6" fmla="*/ 4604075 w 6016415"/>
              <a:gd name="connsiteY6" fmla="*/ 805759 h 2824583"/>
              <a:gd name="connsiteX7" fmla="*/ 6016415 w 6016415"/>
              <a:gd name="connsiteY7" fmla="*/ 0 h 2824583"/>
              <a:gd name="connsiteX0" fmla="*/ 0 w 6016415"/>
              <a:gd name="connsiteY0" fmla="*/ 1780621 h 2824583"/>
              <a:gd name="connsiteX1" fmla="*/ 452549 w 6016415"/>
              <a:gd name="connsiteY1" fmla="*/ 2012721 h 2824583"/>
              <a:gd name="connsiteX2" fmla="*/ 861209 w 6016415"/>
              <a:gd name="connsiteY2" fmla="*/ 2372855 h 2824583"/>
              <a:gd name="connsiteX3" fmla="*/ 2129810 w 6016415"/>
              <a:gd name="connsiteY3" fmla="*/ 2824400 h 2824583"/>
              <a:gd name="connsiteX4" fmla="*/ 3155520 w 6016415"/>
              <a:gd name="connsiteY4" fmla="*/ 2417276 h 2824583"/>
              <a:gd name="connsiteX5" fmla="*/ 3872363 w 6016415"/>
              <a:gd name="connsiteY5" fmla="*/ 1647731 h 2824583"/>
              <a:gd name="connsiteX6" fmla="*/ 4604075 w 6016415"/>
              <a:gd name="connsiteY6" fmla="*/ 805759 h 2824583"/>
              <a:gd name="connsiteX7" fmla="*/ 6016415 w 6016415"/>
              <a:gd name="connsiteY7" fmla="*/ 0 h 2824583"/>
              <a:gd name="connsiteX0" fmla="*/ 0 w 6016415"/>
              <a:gd name="connsiteY0" fmla="*/ 1780621 h 2824848"/>
              <a:gd name="connsiteX1" fmla="*/ 452549 w 6016415"/>
              <a:gd name="connsiteY1" fmla="*/ 2012721 h 2824848"/>
              <a:gd name="connsiteX2" fmla="*/ 877491 w 6016415"/>
              <a:gd name="connsiteY2" fmla="*/ 2346541 h 2824848"/>
              <a:gd name="connsiteX3" fmla="*/ 2129810 w 6016415"/>
              <a:gd name="connsiteY3" fmla="*/ 2824400 h 2824848"/>
              <a:gd name="connsiteX4" fmla="*/ 3155520 w 6016415"/>
              <a:gd name="connsiteY4" fmla="*/ 2417276 h 2824848"/>
              <a:gd name="connsiteX5" fmla="*/ 3872363 w 6016415"/>
              <a:gd name="connsiteY5" fmla="*/ 1647731 h 2824848"/>
              <a:gd name="connsiteX6" fmla="*/ 4604075 w 6016415"/>
              <a:gd name="connsiteY6" fmla="*/ 805759 h 2824848"/>
              <a:gd name="connsiteX7" fmla="*/ 6016415 w 6016415"/>
              <a:gd name="connsiteY7" fmla="*/ 0 h 2824848"/>
              <a:gd name="connsiteX0" fmla="*/ 0 w 6016415"/>
              <a:gd name="connsiteY0" fmla="*/ 1780621 h 3043939"/>
              <a:gd name="connsiteX1" fmla="*/ 452549 w 6016415"/>
              <a:gd name="connsiteY1" fmla="*/ 2012721 h 3043939"/>
              <a:gd name="connsiteX2" fmla="*/ 877491 w 6016415"/>
              <a:gd name="connsiteY2" fmla="*/ 2346541 h 3043939"/>
              <a:gd name="connsiteX3" fmla="*/ 2032114 w 6016415"/>
              <a:gd name="connsiteY3" fmla="*/ 3043688 h 3043939"/>
              <a:gd name="connsiteX4" fmla="*/ 3155520 w 6016415"/>
              <a:gd name="connsiteY4" fmla="*/ 2417276 h 3043939"/>
              <a:gd name="connsiteX5" fmla="*/ 3872363 w 6016415"/>
              <a:gd name="connsiteY5" fmla="*/ 1647731 h 3043939"/>
              <a:gd name="connsiteX6" fmla="*/ 4604075 w 6016415"/>
              <a:gd name="connsiteY6" fmla="*/ 805759 h 3043939"/>
              <a:gd name="connsiteX7" fmla="*/ 6016415 w 6016415"/>
              <a:gd name="connsiteY7" fmla="*/ 0 h 3043939"/>
              <a:gd name="connsiteX0" fmla="*/ 0 w 6016415"/>
              <a:gd name="connsiteY0" fmla="*/ 1780621 h 3044152"/>
              <a:gd name="connsiteX1" fmla="*/ 452549 w 6016415"/>
              <a:gd name="connsiteY1" fmla="*/ 2012721 h 3044152"/>
              <a:gd name="connsiteX2" fmla="*/ 901915 w 6016415"/>
              <a:gd name="connsiteY2" fmla="*/ 2320226 h 3044152"/>
              <a:gd name="connsiteX3" fmla="*/ 2032114 w 6016415"/>
              <a:gd name="connsiteY3" fmla="*/ 3043688 h 3044152"/>
              <a:gd name="connsiteX4" fmla="*/ 3155520 w 6016415"/>
              <a:gd name="connsiteY4" fmla="*/ 2417276 h 3044152"/>
              <a:gd name="connsiteX5" fmla="*/ 3872363 w 6016415"/>
              <a:gd name="connsiteY5" fmla="*/ 1647731 h 3044152"/>
              <a:gd name="connsiteX6" fmla="*/ 4604075 w 6016415"/>
              <a:gd name="connsiteY6" fmla="*/ 805759 h 3044152"/>
              <a:gd name="connsiteX7" fmla="*/ 6016415 w 6016415"/>
              <a:gd name="connsiteY7" fmla="*/ 0 h 3044152"/>
              <a:gd name="connsiteX0" fmla="*/ 0 w 6016415"/>
              <a:gd name="connsiteY0" fmla="*/ 1780621 h 3044152"/>
              <a:gd name="connsiteX1" fmla="*/ 452549 w 6016415"/>
              <a:gd name="connsiteY1" fmla="*/ 2012721 h 3044152"/>
              <a:gd name="connsiteX2" fmla="*/ 901915 w 6016415"/>
              <a:gd name="connsiteY2" fmla="*/ 2320226 h 3044152"/>
              <a:gd name="connsiteX3" fmla="*/ 2032114 w 6016415"/>
              <a:gd name="connsiteY3" fmla="*/ 3043688 h 3044152"/>
              <a:gd name="connsiteX4" fmla="*/ 3155520 w 6016415"/>
              <a:gd name="connsiteY4" fmla="*/ 2417276 h 3044152"/>
              <a:gd name="connsiteX5" fmla="*/ 3872363 w 6016415"/>
              <a:gd name="connsiteY5" fmla="*/ 1647731 h 3044152"/>
              <a:gd name="connsiteX6" fmla="*/ 4604075 w 6016415"/>
              <a:gd name="connsiteY6" fmla="*/ 805759 h 3044152"/>
              <a:gd name="connsiteX7" fmla="*/ 6016415 w 6016415"/>
              <a:gd name="connsiteY7" fmla="*/ 0 h 3044152"/>
              <a:gd name="connsiteX0" fmla="*/ 0 w 6008274"/>
              <a:gd name="connsiteY0" fmla="*/ 1736763 h 3044152"/>
              <a:gd name="connsiteX1" fmla="*/ 444408 w 6008274"/>
              <a:gd name="connsiteY1" fmla="*/ 2012721 h 3044152"/>
              <a:gd name="connsiteX2" fmla="*/ 893774 w 6008274"/>
              <a:gd name="connsiteY2" fmla="*/ 2320226 h 3044152"/>
              <a:gd name="connsiteX3" fmla="*/ 2023973 w 6008274"/>
              <a:gd name="connsiteY3" fmla="*/ 3043688 h 3044152"/>
              <a:gd name="connsiteX4" fmla="*/ 3147379 w 6008274"/>
              <a:gd name="connsiteY4" fmla="*/ 2417276 h 3044152"/>
              <a:gd name="connsiteX5" fmla="*/ 3864222 w 6008274"/>
              <a:gd name="connsiteY5" fmla="*/ 1647731 h 3044152"/>
              <a:gd name="connsiteX6" fmla="*/ 4595934 w 6008274"/>
              <a:gd name="connsiteY6" fmla="*/ 805759 h 3044152"/>
              <a:gd name="connsiteX7" fmla="*/ 6008274 w 6008274"/>
              <a:gd name="connsiteY7" fmla="*/ 0 h 3044152"/>
              <a:gd name="connsiteX0" fmla="*/ 0 w 6008274"/>
              <a:gd name="connsiteY0" fmla="*/ 1736763 h 3044152"/>
              <a:gd name="connsiteX1" fmla="*/ 468832 w 6008274"/>
              <a:gd name="connsiteY1" fmla="*/ 1986407 h 3044152"/>
              <a:gd name="connsiteX2" fmla="*/ 893774 w 6008274"/>
              <a:gd name="connsiteY2" fmla="*/ 2320226 h 3044152"/>
              <a:gd name="connsiteX3" fmla="*/ 2023973 w 6008274"/>
              <a:gd name="connsiteY3" fmla="*/ 3043688 h 3044152"/>
              <a:gd name="connsiteX4" fmla="*/ 3147379 w 6008274"/>
              <a:gd name="connsiteY4" fmla="*/ 2417276 h 3044152"/>
              <a:gd name="connsiteX5" fmla="*/ 3864222 w 6008274"/>
              <a:gd name="connsiteY5" fmla="*/ 1647731 h 3044152"/>
              <a:gd name="connsiteX6" fmla="*/ 4595934 w 6008274"/>
              <a:gd name="connsiteY6" fmla="*/ 805759 h 3044152"/>
              <a:gd name="connsiteX7" fmla="*/ 6008274 w 6008274"/>
              <a:gd name="connsiteY7" fmla="*/ 0 h 3044152"/>
              <a:gd name="connsiteX0" fmla="*/ 0 w 6008274"/>
              <a:gd name="connsiteY0" fmla="*/ 1736763 h 3046679"/>
              <a:gd name="connsiteX1" fmla="*/ 468832 w 6008274"/>
              <a:gd name="connsiteY1" fmla="*/ 1986407 h 3046679"/>
              <a:gd name="connsiteX2" fmla="*/ 893774 w 6008274"/>
              <a:gd name="connsiteY2" fmla="*/ 2320226 h 3046679"/>
              <a:gd name="connsiteX3" fmla="*/ 2023973 w 6008274"/>
              <a:gd name="connsiteY3" fmla="*/ 3043688 h 3046679"/>
              <a:gd name="connsiteX4" fmla="*/ 3163662 w 6008274"/>
              <a:gd name="connsiteY4" fmla="*/ 2540077 h 3046679"/>
              <a:gd name="connsiteX5" fmla="*/ 3864222 w 6008274"/>
              <a:gd name="connsiteY5" fmla="*/ 1647731 h 3046679"/>
              <a:gd name="connsiteX6" fmla="*/ 4595934 w 6008274"/>
              <a:gd name="connsiteY6" fmla="*/ 805759 h 3046679"/>
              <a:gd name="connsiteX7" fmla="*/ 6008274 w 6008274"/>
              <a:gd name="connsiteY7" fmla="*/ 0 h 3046679"/>
              <a:gd name="connsiteX0" fmla="*/ 0 w 6008274"/>
              <a:gd name="connsiteY0" fmla="*/ 1736763 h 3076875"/>
              <a:gd name="connsiteX1" fmla="*/ 468832 w 6008274"/>
              <a:gd name="connsiteY1" fmla="*/ 1986407 h 3076875"/>
              <a:gd name="connsiteX2" fmla="*/ 893774 w 6008274"/>
              <a:gd name="connsiteY2" fmla="*/ 2320226 h 3076875"/>
              <a:gd name="connsiteX3" fmla="*/ 2023973 w 6008274"/>
              <a:gd name="connsiteY3" fmla="*/ 3043688 h 3076875"/>
              <a:gd name="connsiteX4" fmla="*/ 3196227 w 6008274"/>
              <a:gd name="connsiteY4" fmla="*/ 2820766 h 3076875"/>
              <a:gd name="connsiteX5" fmla="*/ 3864222 w 6008274"/>
              <a:gd name="connsiteY5" fmla="*/ 1647731 h 3076875"/>
              <a:gd name="connsiteX6" fmla="*/ 4595934 w 6008274"/>
              <a:gd name="connsiteY6" fmla="*/ 805759 h 3076875"/>
              <a:gd name="connsiteX7" fmla="*/ 6008274 w 6008274"/>
              <a:gd name="connsiteY7" fmla="*/ 0 h 3076875"/>
              <a:gd name="connsiteX0" fmla="*/ 0 w 6008274"/>
              <a:gd name="connsiteY0" fmla="*/ 1736763 h 2909999"/>
              <a:gd name="connsiteX1" fmla="*/ 468832 w 6008274"/>
              <a:gd name="connsiteY1" fmla="*/ 1986407 h 2909999"/>
              <a:gd name="connsiteX2" fmla="*/ 893774 w 6008274"/>
              <a:gd name="connsiteY2" fmla="*/ 2320226 h 2909999"/>
              <a:gd name="connsiteX3" fmla="*/ 2023973 w 6008274"/>
              <a:gd name="connsiteY3" fmla="*/ 2771770 h 2909999"/>
              <a:gd name="connsiteX4" fmla="*/ 3196227 w 6008274"/>
              <a:gd name="connsiteY4" fmla="*/ 2820766 h 2909999"/>
              <a:gd name="connsiteX5" fmla="*/ 3864222 w 6008274"/>
              <a:gd name="connsiteY5" fmla="*/ 1647731 h 2909999"/>
              <a:gd name="connsiteX6" fmla="*/ 4595934 w 6008274"/>
              <a:gd name="connsiteY6" fmla="*/ 805759 h 2909999"/>
              <a:gd name="connsiteX7" fmla="*/ 6008274 w 6008274"/>
              <a:gd name="connsiteY7" fmla="*/ 0 h 2909999"/>
              <a:gd name="connsiteX0" fmla="*/ 0 w 6008274"/>
              <a:gd name="connsiteY0" fmla="*/ 1736763 h 2937352"/>
              <a:gd name="connsiteX1" fmla="*/ 468832 w 6008274"/>
              <a:gd name="connsiteY1" fmla="*/ 1986407 h 2937352"/>
              <a:gd name="connsiteX2" fmla="*/ 893774 w 6008274"/>
              <a:gd name="connsiteY2" fmla="*/ 2320226 h 2937352"/>
              <a:gd name="connsiteX3" fmla="*/ 2023973 w 6008274"/>
              <a:gd name="connsiteY3" fmla="*/ 2771770 h 2937352"/>
              <a:gd name="connsiteX4" fmla="*/ 3220651 w 6008274"/>
              <a:gd name="connsiteY4" fmla="*/ 2855852 h 2937352"/>
              <a:gd name="connsiteX5" fmla="*/ 3864222 w 6008274"/>
              <a:gd name="connsiteY5" fmla="*/ 1647731 h 2937352"/>
              <a:gd name="connsiteX6" fmla="*/ 4595934 w 6008274"/>
              <a:gd name="connsiteY6" fmla="*/ 805759 h 2937352"/>
              <a:gd name="connsiteX7" fmla="*/ 6008274 w 6008274"/>
              <a:gd name="connsiteY7" fmla="*/ 0 h 2937352"/>
              <a:gd name="connsiteX0" fmla="*/ 0 w 6008274"/>
              <a:gd name="connsiteY0" fmla="*/ 1736763 h 2966386"/>
              <a:gd name="connsiteX1" fmla="*/ 468832 w 6008274"/>
              <a:gd name="connsiteY1" fmla="*/ 1986407 h 2966386"/>
              <a:gd name="connsiteX2" fmla="*/ 893774 w 6008274"/>
              <a:gd name="connsiteY2" fmla="*/ 2320226 h 2966386"/>
              <a:gd name="connsiteX3" fmla="*/ 2154233 w 6008274"/>
              <a:gd name="connsiteY3" fmla="*/ 2850715 h 2966386"/>
              <a:gd name="connsiteX4" fmla="*/ 3220651 w 6008274"/>
              <a:gd name="connsiteY4" fmla="*/ 2855852 h 2966386"/>
              <a:gd name="connsiteX5" fmla="*/ 3864222 w 6008274"/>
              <a:gd name="connsiteY5" fmla="*/ 1647731 h 2966386"/>
              <a:gd name="connsiteX6" fmla="*/ 4595934 w 6008274"/>
              <a:gd name="connsiteY6" fmla="*/ 805759 h 2966386"/>
              <a:gd name="connsiteX7" fmla="*/ 6008274 w 6008274"/>
              <a:gd name="connsiteY7" fmla="*/ 0 h 2966386"/>
              <a:gd name="connsiteX0" fmla="*/ 0 w 6008274"/>
              <a:gd name="connsiteY0" fmla="*/ 1736763 h 2983969"/>
              <a:gd name="connsiteX1" fmla="*/ 468832 w 6008274"/>
              <a:gd name="connsiteY1" fmla="*/ 1986407 h 2983969"/>
              <a:gd name="connsiteX2" fmla="*/ 2154233 w 6008274"/>
              <a:gd name="connsiteY2" fmla="*/ 2850715 h 2983969"/>
              <a:gd name="connsiteX3" fmla="*/ 3220651 w 6008274"/>
              <a:gd name="connsiteY3" fmla="*/ 2855852 h 2983969"/>
              <a:gd name="connsiteX4" fmla="*/ 3864222 w 6008274"/>
              <a:gd name="connsiteY4" fmla="*/ 1647731 h 2983969"/>
              <a:gd name="connsiteX5" fmla="*/ 4595934 w 6008274"/>
              <a:gd name="connsiteY5" fmla="*/ 805759 h 2983969"/>
              <a:gd name="connsiteX6" fmla="*/ 6008274 w 6008274"/>
              <a:gd name="connsiteY6" fmla="*/ 0 h 2983969"/>
              <a:gd name="connsiteX0" fmla="*/ 0 w 6008274"/>
              <a:gd name="connsiteY0" fmla="*/ 1736763 h 2980556"/>
              <a:gd name="connsiteX1" fmla="*/ 802625 w 6008274"/>
              <a:gd name="connsiteY1" fmla="*/ 2047809 h 2980556"/>
              <a:gd name="connsiteX2" fmla="*/ 2154233 w 6008274"/>
              <a:gd name="connsiteY2" fmla="*/ 2850715 h 2980556"/>
              <a:gd name="connsiteX3" fmla="*/ 3220651 w 6008274"/>
              <a:gd name="connsiteY3" fmla="*/ 2855852 h 2980556"/>
              <a:gd name="connsiteX4" fmla="*/ 3864222 w 6008274"/>
              <a:gd name="connsiteY4" fmla="*/ 1647731 h 2980556"/>
              <a:gd name="connsiteX5" fmla="*/ 4595934 w 6008274"/>
              <a:gd name="connsiteY5" fmla="*/ 805759 h 2980556"/>
              <a:gd name="connsiteX6" fmla="*/ 6008274 w 6008274"/>
              <a:gd name="connsiteY6" fmla="*/ 0 h 2980556"/>
              <a:gd name="connsiteX0" fmla="*/ 0 w 6008274"/>
              <a:gd name="connsiteY0" fmla="*/ 1736763 h 2980556"/>
              <a:gd name="connsiteX1" fmla="*/ 802625 w 6008274"/>
              <a:gd name="connsiteY1" fmla="*/ 2047809 h 2980556"/>
              <a:gd name="connsiteX2" fmla="*/ 2154233 w 6008274"/>
              <a:gd name="connsiteY2" fmla="*/ 2850715 h 2980556"/>
              <a:gd name="connsiteX3" fmla="*/ 3220651 w 6008274"/>
              <a:gd name="connsiteY3" fmla="*/ 2855852 h 2980556"/>
              <a:gd name="connsiteX4" fmla="*/ 3864222 w 6008274"/>
              <a:gd name="connsiteY4" fmla="*/ 1647731 h 2980556"/>
              <a:gd name="connsiteX5" fmla="*/ 4718054 w 6008274"/>
              <a:gd name="connsiteY5" fmla="*/ 560156 h 2980556"/>
              <a:gd name="connsiteX6" fmla="*/ 6008274 w 6008274"/>
              <a:gd name="connsiteY6" fmla="*/ 0 h 2980556"/>
              <a:gd name="connsiteX0" fmla="*/ 0 w 5747753"/>
              <a:gd name="connsiteY0" fmla="*/ 1885879 h 3129672"/>
              <a:gd name="connsiteX1" fmla="*/ 802625 w 5747753"/>
              <a:gd name="connsiteY1" fmla="*/ 2196925 h 3129672"/>
              <a:gd name="connsiteX2" fmla="*/ 2154233 w 5747753"/>
              <a:gd name="connsiteY2" fmla="*/ 2999831 h 3129672"/>
              <a:gd name="connsiteX3" fmla="*/ 3220651 w 5747753"/>
              <a:gd name="connsiteY3" fmla="*/ 3004968 h 3129672"/>
              <a:gd name="connsiteX4" fmla="*/ 3864222 w 5747753"/>
              <a:gd name="connsiteY4" fmla="*/ 1796847 h 3129672"/>
              <a:gd name="connsiteX5" fmla="*/ 4718054 w 5747753"/>
              <a:gd name="connsiteY5" fmla="*/ 709272 h 3129672"/>
              <a:gd name="connsiteX6" fmla="*/ 5747753 w 5747753"/>
              <a:gd name="connsiteY6" fmla="*/ 0 h 3129672"/>
              <a:gd name="connsiteX0" fmla="*/ 0 w 5747753"/>
              <a:gd name="connsiteY0" fmla="*/ 2377084 h 3620877"/>
              <a:gd name="connsiteX1" fmla="*/ 802625 w 5747753"/>
              <a:gd name="connsiteY1" fmla="*/ 2688130 h 3620877"/>
              <a:gd name="connsiteX2" fmla="*/ 2154233 w 5747753"/>
              <a:gd name="connsiteY2" fmla="*/ 3491036 h 3620877"/>
              <a:gd name="connsiteX3" fmla="*/ 3220651 w 5747753"/>
              <a:gd name="connsiteY3" fmla="*/ 3496173 h 3620877"/>
              <a:gd name="connsiteX4" fmla="*/ 3864222 w 5747753"/>
              <a:gd name="connsiteY4" fmla="*/ 2288052 h 3620877"/>
              <a:gd name="connsiteX5" fmla="*/ 4718054 w 5747753"/>
              <a:gd name="connsiteY5" fmla="*/ 1200477 h 3620877"/>
              <a:gd name="connsiteX6" fmla="*/ 5747753 w 5747753"/>
              <a:gd name="connsiteY6" fmla="*/ 0 h 3620877"/>
              <a:gd name="connsiteX0" fmla="*/ 0 w 5747753"/>
              <a:gd name="connsiteY0" fmla="*/ 2377084 h 3620877"/>
              <a:gd name="connsiteX1" fmla="*/ 802625 w 5747753"/>
              <a:gd name="connsiteY1" fmla="*/ 2688130 h 3620877"/>
              <a:gd name="connsiteX2" fmla="*/ 2154233 w 5747753"/>
              <a:gd name="connsiteY2" fmla="*/ 3491036 h 3620877"/>
              <a:gd name="connsiteX3" fmla="*/ 3220651 w 5747753"/>
              <a:gd name="connsiteY3" fmla="*/ 3496173 h 3620877"/>
              <a:gd name="connsiteX4" fmla="*/ 3864222 w 5747753"/>
              <a:gd name="connsiteY4" fmla="*/ 2288052 h 3620877"/>
              <a:gd name="connsiteX5" fmla="*/ 4644783 w 5747753"/>
              <a:gd name="connsiteY5" fmla="*/ 911016 h 3620877"/>
              <a:gd name="connsiteX6" fmla="*/ 5747753 w 5747753"/>
              <a:gd name="connsiteY6" fmla="*/ 0 h 3620877"/>
              <a:gd name="connsiteX0" fmla="*/ 0 w 5747753"/>
              <a:gd name="connsiteY0" fmla="*/ 2377084 h 3624289"/>
              <a:gd name="connsiteX1" fmla="*/ 810766 w 5747753"/>
              <a:gd name="connsiteY1" fmla="*/ 2626730 h 3624289"/>
              <a:gd name="connsiteX2" fmla="*/ 2154233 w 5747753"/>
              <a:gd name="connsiteY2" fmla="*/ 3491036 h 3624289"/>
              <a:gd name="connsiteX3" fmla="*/ 3220651 w 5747753"/>
              <a:gd name="connsiteY3" fmla="*/ 3496173 h 3624289"/>
              <a:gd name="connsiteX4" fmla="*/ 3864222 w 5747753"/>
              <a:gd name="connsiteY4" fmla="*/ 2288052 h 3624289"/>
              <a:gd name="connsiteX5" fmla="*/ 4644783 w 5747753"/>
              <a:gd name="connsiteY5" fmla="*/ 911016 h 3624289"/>
              <a:gd name="connsiteX6" fmla="*/ 5747753 w 5747753"/>
              <a:gd name="connsiteY6" fmla="*/ 0 h 3624289"/>
              <a:gd name="connsiteX0" fmla="*/ 0 w 6057122"/>
              <a:gd name="connsiteY0" fmla="*/ 2675315 h 3922520"/>
              <a:gd name="connsiteX1" fmla="*/ 810766 w 6057122"/>
              <a:gd name="connsiteY1" fmla="*/ 2924961 h 3922520"/>
              <a:gd name="connsiteX2" fmla="*/ 2154233 w 6057122"/>
              <a:gd name="connsiteY2" fmla="*/ 3789267 h 3922520"/>
              <a:gd name="connsiteX3" fmla="*/ 3220651 w 6057122"/>
              <a:gd name="connsiteY3" fmla="*/ 3794404 h 3922520"/>
              <a:gd name="connsiteX4" fmla="*/ 3864222 w 6057122"/>
              <a:gd name="connsiteY4" fmla="*/ 2586283 h 3922520"/>
              <a:gd name="connsiteX5" fmla="*/ 4644783 w 6057122"/>
              <a:gd name="connsiteY5" fmla="*/ 1209247 h 3922520"/>
              <a:gd name="connsiteX6" fmla="*/ 6057122 w 6057122"/>
              <a:gd name="connsiteY6" fmla="*/ 0 h 3922520"/>
              <a:gd name="connsiteX0" fmla="*/ 0 w 6057122"/>
              <a:gd name="connsiteY0" fmla="*/ 2675315 h 3921927"/>
              <a:gd name="connsiteX1" fmla="*/ 810766 w 6057122"/>
              <a:gd name="connsiteY1" fmla="*/ 2924961 h 3921927"/>
              <a:gd name="connsiteX2" fmla="*/ 2154233 w 6057122"/>
              <a:gd name="connsiteY2" fmla="*/ 3789267 h 3921927"/>
              <a:gd name="connsiteX3" fmla="*/ 3220651 w 6057122"/>
              <a:gd name="connsiteY3" fmla="*/ 3794404 h 3921927"/>
              <a:gd name="connsiteX4" fmla="*/ 4018907 w 6057122"/>
              <a:gd name="connsiteY4" fmla="*/ 2595055 h 3921927"/>
              <a:gd name="connsiteX5" fmla="*/ 4644783 w 6057122"/>
              <a:gd name="connsiteY5" fmla="*/ 1209247 h 3921927"/>
              <a:gd name="connsiteX6" fmla="*/ 6057122 w 6057122"/>
              <a:gd name="connsiteY6" fmla="*/ 0 h 3921927"/>
              <a:gd name="connsiteX0" fmla="*/ 0 w 6057122"/>
              <a:gd name="connsiteY0" fmla="*/ 2675315 h 3921927"/>
              <a:gd name="connsiteX1" fmla="*/ 810766 w 6057122"/>
              <a:gd name="connsiteY1" fmla="*/ 2924961 h 3921927"/>
              <a:gd name="connsiteX2" fmla="*/ 2154233 w 6057122"/>
              <a:gd name="connsiteY2" fmla="*/ 3789267 h 3921927"/>
              <a:gd name="connsiteX3" fmla="*/ 3220651 w 6057122"/>
              <a:gd name="connsiteY3" fmla="*/ 3794404 h 3921927"/>
              <a:gd name="connsiteX4" fmla="*/ 4018907 w 6057122"/>
              <a:gd name="connsiteY4" fmla="*/ 2595055 h 3921927"/>
              <a:gd name="connsiteX5" fmla="*/ 4864599 w 6057122"/>
              <a:gd name="connsiteY5" fmla="*/ 919786 h 3921927"/>
              <a:gd name="connsiteX6" fmla="*/ 6057122 w 6057122"/>
              <a:gd name="connsiteY6" fmla="*/ 0 h 3921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57122" h="3921927">
                <a:moveTo>
                  <a:pt x="0" y="2675315"/>
                </a:moveTo>
                <a:cubicBezTo>
                  <a:pt x="133066" y="2743879"/>
                  <a:pt x="451727" y="2739302"/>
                  <a:pt x="810766" y="2924961"/>
                </a:cubicBezTo>
                <a:cubicBezTo>
                  <a:pt x="1169805" y="3110620"/>
                  <a:pt x="1752586" y="3644360"/>
                  <a:pt x="2154233" y="3789267"/>
                </a:cubicBezTo>
                <a:cubicBezTo>
                  <a:pt x="2555880" y="3934174"/>
                  <a:pt x="2909872" y="3993439"/>
                  <a:pt x="3220651" y="3794404"/>
                </a:cubicBezTo>
                <a:cubicBezTo>
                  <a:pt x="3531430" y="3595369"/>
                  <a:pt x="3744916" y="3074158"/>
                  <a:pt x="4018907" y="2595055"/>
                </a:cubicBezTo>
                <a:cubicBezTo>
                  <a:pt x="4292898" y="2115952"/>
                  <a:pt x="4524896" y="1352295"/>
                  <a:pt x="4864599" y="919786"/>
                </a:cubicBezTo>
                <a:cubicBezTo>
                  <a:pt x="5204302" y="487277"/>
                  <a:pt x="5548619" y="242180"/>
                  <a:pt x="6057122" y="0"/>
                </a:cubicBezTo>
              </a:path>
            </a:pathLst>
          </a:custGeom>
          <a:noFill/>
          <a:ln w="9525" cap="flat" cmpd="sng" algn="ctr">
            <a:solidFill>
              <a:schemeClr val="tx1">
                <a:lumMod val="65000"/>
                <a:lumOff val="3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300" b="0" i="0" u="none" strike="noStrike" cap="none" normalizeH="0" baseline="0" dirty="0" smtClean="0">
              <a:ln>
                <a:noFill/>
              </a:ln>
              <a:solidFill>
                <a:schemeClr val="tx1"/>
              </a:solidFill>
              <a:effectLst/>
              <a:latin typeface="Arial" charset="0"/>
            </a:endParaRPr>
          </a:p>
        </p:txBody>
      </p:sp>
      <p:sp>
        <p:nvSpPr>
          <p:cNvPr id="81" name="textruta 43"/>
          <p:cNvSpPr txBox="1"/>
          <p:nvPr/>
        </p:nvSpPr>
        <p:spPr>
          <a:xfrm>
            <a:off x="5193171" y="1950079"/>
            <a:ext cx="1111843" cy="738664"/>
          </a:xfrm>
          <a:prstGeom prst="rect">
            <a:avLst/>
          </a:prstGeom>
          <a:noFill/>
        </p:spPr>
        <p:txBody>
          <a:bodyPr wrap="none" rtlCol="0">
            <a:spAutoFit/>
          </a:bodyPr>
          <a:lstStyle/>
          <a:p>
            <a:pPr algn="ctr"/>
            <a:r>
              <a:rPr lang="sv-SE" sz="1400" dirty="0" smtClean="0">
                <a:latin typeface="+mn-lt"/>
              </a:rPr>
              <a:t>Innovatörens</a:t>
            </a:r>
          </a:p>
          <a:p>
            <a:pPr algn="ctr"/>
            <a:r>
              <a:rPr lang="sv-SE" sz="1400" dirty="0" smtClean="0">
                <a:latin typeface="+mn-lt"/>
              </a:rPr>
              <a:t>första</a:t>
            </a:r>
          </a:p>
          <a:p>
            <a:pPr algn="ctr"/>
            <a:r>
              <a:rPr lang="sv-SE" sz="1400" dirty="0" smtClean="0">
                <a:latin typeface="+mn-lt"/>
              </a:rPr>
              <a:t>leverans</a:t>
            </a:r>
          </a:p>
        </p:txBody>
      </p:sp>
      <p:sp>
        <p:nvSpPr>
          <p:cNvPr id="82" name="Koppling 44"/>
          <p:cNvSpPr/>
          <p:nvPr/>
        </p:nvSpPr>
        <p:spPr bwMode="auto">
          <a:xfrm>
            <a:off x="4348316" y="2718233"/>
            <a:ext cx="123825" cy="134144"/>
          </a:xfrm>
          <a:prstGeom prst="flowChartConnector">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sv-SE" sz="1400">
              <a:solidFill>
                <a:schemeClr val="bg1"/>
              </a:solidFill>
              <a:latin typeface="Arial" charset="0"/>
            </a:endParaRPr>
          </a:p>
        </p:txBody>
      </p:sp>
      <p:sp>
        <p:nvSpPr>
          <p:cNvPr id="83" name="textruta 45"/>
          <p:cNvSpPr txBox="1"/>
          <p:nvPr/>
        </p:nvSpPr>
        <p:spPr>
          <a:xfrm>
            <a:off x="3864726" y="1950078"/>
            <a:ext cx="1091004" cy="738664"/>
          </a:xfrm>
          <a:prstGeom prst="rect">
            <a:avLst/>
          </a:prstGeom>
          <a:noFill/>
        </p:spPr>
        <p:txBody>
          <a:bodyPr wrap="none" rtlCol="0">
            <a:spAutoFit/>
          </a:bodyPr>
          <a:lstStyle/>
          <a:p>
            <a:pPr algn="ctr"/>
            <a:r>
              <a:rPr lang="sv-SE" sz="1400" dirty="0">
                <a:latin typeface="+mn-lt"/>
              </a:rPr>
              <a:t>Innovatören </a:t>
            </a:r>
            <a:endParaRPr lang="sv-SE" sz="1400" dirty="0" smtClean="0">
              <a:latin typeface="+mn-lt"/>
            </a:endParaRPr>
          </a:p>
          <a:p>
            <a:pPr algn="ctr"/>
            <a:r>
              <a:rPr lang="sv-SE" sz="1400" dirty="0" smtClean="0">
                <a:latin typeface="+mn-lt"/>
              </a:rPr>
              <a:t>utvecklar</a:t>
            </a:r>
          </a:p>
          <a:p>
            <a:pPr algn="ctr"/>
            <a:r>
              <a:rPr lang="sv-SE" sz="1400" dirty="0" smtClean="0">
                <a:latin typeface="+mn-lt"/>
              </a:rPr>
              <a:t>erbjudande</a:t>
            </a:r>
          </a:p>
        </p:txBody>
      </p:sp>
      <p:sp>
        <p:nvSpPr>
          <p:cNvPr id="84" name="textruta 46"/>
          <p:cNvSpPr txBox="1"/>
          <p:nvPr/>
        </p:nvSpPr>
        <p:spPr>
          <a:xfrm>
            <a:off x="6450777" y="2042413"/>
            <a:ext cx="644728" cy="523220"/>
          </a:xfrm>
          <a:prstGeom prst="rect">
            <a:avLst/>
          </a:prstGeom>
          <a:noFill/>
        </p:spPr>
        <p:txBody>
          <a:bodyPr wrap="none" rtlCol="0">
            <a:spAutoFit/>
          </a:bodyPr>
          <a:lstStyle/>
          <a:p>
            <a:pPr algn="ctr"/>
            <a:r>
              <a:rPr lang="sv-SE" sz="1400" dirty="0" smtClean="0">
                <a:latin typeface="+mn-lt"/>
              </a:rPr>
              <a:t>Break-</a:t>
            </a:r>
          </a:p>
          <a:p>
            <a:pPr algn="ctr"/>
            <a:r>
              <a:rPr lang="sv-SE" sz="1400" dirty="0" err="1" smtClean="0">
                <a:latin typeface="+mn-lt"/>
              </a:rPr>
              <a:t>even</a:t>
            </a:r>
            <a:r>
              <a:rPr lang="sv-SE" sz="1400" dirty="0" smtClean="0">
                <a:latin typeface="+mn-lt"/>
              </a:rPr>
              <a:t> </a:t>
            </a:r>
          </a:p>
        </p:txBody>
      </p:sp>
      <p:sp>
        <p:nvSpPr>
          <p:cNvPr id="85" name="textruta 47"/>
          <p:cNvSpPr txBox="1"/>
          <p:nvPr/>
        </p:nvSpPr>
        <p:spPr>
          <a:xfrm>
            <a:off x="8569919" y="1958901"/>
            <a:ext cx="507704" cy="523220"/>
          </a:xfrm>
          <a:prstGeom prst="rect">
            <a:avLst/>
          </a:prstGeom>
          <a:noFill/>
        </p:spPr>
        <p:txBody>
          <a:bodyPr wrap="none" rtlCol="0">
            <a:spAutoFit/>
          </a:bodyPr>
          <a:lstStyle/>
          <a:p>
            <a:pPr algn="ctr"/>
            <a:r>
              <a:rPr lang="sv-SE" sz="1400" dirty="0" err="1" smtClean="0">
                <a:latin typeface="+mn-lt"/>
              </a:rPr>
              <a:t>Pay</a:t>
            </a:r>
            <a:r>
              <a:rPr lang="sv-SE" sz="1400" dirty="0" smtClean="0">
                <a:latin typeface="+mn-lt"/>
              </a:rPr>
              <a:t>-</a:t>
            </a:r>
          </a:p>
          <a:p>
            <a:pPr algn="ctr"/>
            <a:r>
              <a:rPr lang="sv-SE" sz="1400" dirty="0" smtClean="0">
                <a:latin typeface="+mn-lt"/>
              </a:rPr>
              <a:t>back</a:t>
            </a:r>
          </a:p>
        </p:txBody>
      </p:sp>
      <p:sp>
        <p:nvSpPr>
          <p:cNvPr id="86" name="textruta 57"/>
          <p:cNvSpPr txBox="1"/>
          <p:nvPr/>
        </p:nvSpPr>
        <p:spPr>
          <a:xfrm>
            <a:off x="5959727" y="603106"/>
            <a:ext cx="1626829" cy="523220"/>
          </a:xfrm>
          <a:prstGeom prst="rect">
            <a:avLst/>
          </a:prstGeom>
          <a:noFill/>
        </p:spPr>
        <p:txBody>
          <a:bodyPr wrap="square" rtlCol="0">
            <a:spAutoFit/>
          </a:bodyPr>
          <a:lstStyle/>
          <a:p>
            <a:pPr algn="r"/>
            <a:r>
              <a:rPr lang="sv-SE" sz="1400" dirty="0" smtClean="0">
                <a:latin typeface="+mn-lt"/>
              </a:rPr>
              <a:t>Försäljningsintäkter minus merkostnader</a:t>
            </a:r>
          </a:p>
        </p:txBody>
      </p:sp>
      <p:cxnSp>
        <p:nvCxnSpPr>
          <p:cNvPr id="87" name="Rak 59"/>
          <p:cNvCxnSpPr>
            <a:stCxn id="86" idx="3"/>
          </p:cNvCxnSpPr>
          <p:nvPr/>
        </p:nvCxnSpPr>
        <p:spPr bwMode="auto">
          <a:xfrm>
            <a:off x="7586556" y="864716"/>
            <a:ext cx="171907" cy="5086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8" name="Koppling 30"/>
          <p:cNvSpPr/>
          <p:nvPr/>
        </p:nvSpPr>
        <p:spPr bwMode="auto">
          <a:xfrm>
            <a:off x="6711228" y="2716873"/>
            <a:ext cx="123825" cy="134144"/>
          </a:xfrm>
          <a:prstGeom prst="flowChartConnector">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algn="ctr" eaLnBrk="0" hangingPunct="0"/>
            <a:endParaRPr lang="sv-SE" sz="1400">
              <a:solidFill>
                <a:schemeClr val="bg1"/>
              </a:solidFill>
              <a:latin typeface="Arial" charset="0"/>
            </a:endParaRPr>
          </a:p>
        </p:txBody>
      </p:sp>
      <p:sp>
        <p:nvSpPr>
          <p:cNvPr id="58" name="Rektangel 57"/>
          <p:cNvSpPr/>
          <p:nvPr/>
        </p:nvSpPr>
        <p:spPr bwMode="auto">
          <a:xfrm>
            <a:off x="1749754" y="5022795"/>
            <a:ext cx="6108344" cy="1197228"/>
          </a:xfrm>
          <a:prstGeom prst="rect">
            <a:avLst/>
          </a:prstGeom>
          <a:gradFill rotWithShape="1">
            <a:gsLst>
              <a:gs pos="0">
                <a:srgbClr val="007363">
                  <a:shade val="51000"/>
                  <a:satMod val="130000"/>
                </a:srgbClr>
              </a:gs>
              <a:gs pos="80000">
                <a:srgbClr val="007363">
                  <a:shade val="93000"/>
                  <a:satMod val="130000"/>
                </a:srgbClr>
              </a:gs>
              <a:gs pos="100000">
                <a:srgbClr val="007363">
                  <a:shade val="94000"/>
                  <a:satMod val="135000"/>
                </a:srgbClr>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sv-SE" sz="900" b="0" i="0" u="none" strike="noStrike" kern="0" cap="none" spc="0" normalizeH="0" baseline="0" noProof="0" dirty="0" smtClean="0">
              <a:ln>
                <a:noFill/>
              </a:ln>
              <a:solidFill>
                <a:srgbClr val="FFFFFF"/>
              </a:solidFill>
              <a:effectLst/>
              <a:uLnTx/>
              <a:uFillTx/>
              <a:latin typeface="Arial"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sv-SE" sz="1400" b="0" i="0" u="none" strike="noStrike" kern="0" cap="none" spc="0" normalizeH="0" baseline="0" noProof="0" dirty="0" smtClean="0">
                <a:ln>
                  <a:noFill/>
                </a:ln>
                <a:solidFill>
                  <a:srgbClr val="FFFFFF"/>
                </a:solidFill>
                <a:effectLst/>
                <a:uLnTx/>
                <a:uFillTx/>
                <a:latin typeface="Arial" charset="0"/>
                <a:ea typeface="+mn-ea"/>
                <a:cs typeface="+mn-cs"/>
              </a:rPr>
              <a:t>Almi stödjer kunden med rådgivning, nätverk och finansiering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sv-SE" sz="1400" b="0" i="0" u="none" strike="noStrike" kern="0" cap="none" spc="0" normalizeH="0" baseline="0" noProof="0" dirty="0" smtClean="0">
                <a:ln>
                  <a:noFill/>
                </a:ln>
                <a:solidFill>
                  <a:srgbClr val="FFFFFF"/>
                </a:solidFill>
                <a:effectLst/>
                <a:uLnTx/>
                <a:uFillTx/>
                <a:latin typeface="Arial" charset="0"/>
                <a:ea typeface="+mn-ea"/>
                <a:cs typeface="+mn-cs"/>
              </a:rPr>
              <a:t>hela vägen från idé till framgångsrikt företag.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sv-SE" sz="1400" b="0" i="0" u="none" strike="noStrike" kern="0" cap="none" spc="0" normalizeH="0" baseline="0" noProof="0" dirty="0" smtClean="0">
                <a:ln>
                  <a:noFill/>
                </a:ln>
                <a:solidFill>
                  <a:srgbClr val="FFFFFF"/>
                </a:solidFill>
                <a:effectLst/>
                <a:uLnTx/>
                <a:uFillTx/>
                <a:latin typeface="Arial" charset="0"/>
                <a:ea typeface="+mn-ea"/>
                <a:cs typeface="+mn-cs"/>
              </a:rPr>
              <a:t>Det görs på ett strukturerat sätt utifrån en projektmodell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sv-SE" sz="1400" b="0" i="0" u="none" strike="noStrike" kern="0" cap="none" spc="0" normalizeH="0" baseline="0" noProof="0" dirty="0" smtClean="0">
                <a:ln>
                  <a:noFill/>
                </a:ln>
                <a:solidFill>
                  <a:srgbClr val="FFFFFF"/>
                </a:solidFill>
                <a:effectLst/>
                <a:uLnTx/>
                <a:uFillTx/>
                <a:latin typeface="Arial" charset="0"/>
                <a:ea typeface="+mn-ea"/>
                <a:cs typeface="+mn-cs"/>
              </a:rPr>
              <a:t>som anpassas till kundprojektets aktuella  behov.</a:t>
            </a:r>
          </a:p>
        </p:txBody>
      </p:sp>
      <p:sp>
        <p:nvSpPr>
          <p:cNvPr id="60" name="Rektangel 59"/>
          <p:cNvSpPr/>
          <p:nvPr/>
        </p:nvSpPr>
        <p:spPr bwMode="auto">
          <a:xfrm>
            <a:off x="1754701" y="4418771"/>
            <a:ext cx="762867" cy="592616"/>
          </a:xfrm>
          <a:prstGeom prst="rect">
            <a:avLst/>
          </a:prstGeom>
          <a:gradFill rotWithShape="1">
            <a:gsLst>
              <a:gs pos="0">
                <a:srgbClr val="AA1948">
                  <a:shade val="51000"/>
                  <a:satMod val="130000"/>
                </a:srgbClr>
              </a:gs>
              <a:gs pos="80000">
                <a:srgbClr val="AA1948">
                  <a:shade val="93000"/>
                  <a:satMod val="130000"/>
                </a:srgbClr>
              </a:gs>
              <a:gs pos="100000">
                <a:srgbClr val="AA1948">
                  <a:shade val="94000"/>
                  <a:satMod val="135000"/>
                </a:srgbClr>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sv-SE" sz="1400" b="0" i="0" u="none" strike="noStrike" kern="0" cap="none" spc="0" normalizeH="0" baseline="0" noProof="0" dirty="0" err="1" smtClean="0">
                <a:ln>
                  <a:noFill/>
                </a:ln>
                <a:solidFill>
                  <a:srgbClr val="FFFFFF"/>
                </a:solidFill>
                <a:effectLst/>
                <a:uLnTx/>
                <a:uFillTx/>
                <a:latin typeface="Arial" charset="0"/>
                <a:ea typeface="+mn-ea"/>
                <a:cs typeface="+mn-cs"/>
              </a:rPr>
              <a:t>Affärs-idé</a:t>
            </a:r>
            <a:endParaRPr kumimoji="0" lang="sv-SE" sz="1400" b="0" i="0" u="none" strike="noStrike" kern="0" cap="none" spc="0" normalizeH="0" baseline="0" noProof="0" dirty="0" smtClean="0">
              <a:ln>
                <a:noFill/>
              </a:ln>
              <a:solidFill>
                <a:srgbClr val="FFFFFF"/>
              </a:solidFill>
              <a:effectLst/>
              <a:uLnTx/>
              <a:uFillTx/>
              <a:latin typeface="Arial" charset="0"/>
              <a:ea typeface="+mn-ea"/>
              <a:cs typeface="+mn-cs"/>
            </a:endParaRPr>
          </a:p>
        </p:txBody>
      </p:sp>
      <p:sp>
        <p:nvSpPr>
          <p:cNvPr id="62" name="Rektangel 61"/>
          <p:cNvSpPr/>
          <p:nvPr/>
        </p:nvSpPr>
        <p:spPr bwMode="auto">
          <a:xfrm>
            <a:off x="2505694" y="4418769"/>
            <a:ext cx="1594083" cy="592620"/>
          </a:xfrm>
          <a:prstGeom prst="rect">
            <a:avLst/>
          </a:prstGeom>
          <a:gradFill rotWithShape="1">
            <a:gsLst>
              <a:gs pos="0">
                <a:srgbClr val="E98300">
                  <a:shade val="51000"/>
                  <a:satMod val="130000"/>
                </a:srgbClr>
              </a:gs>
              <a:gs pos="80000">
                <a:srgbClr val="E98300">
                  <a:shade val="93000"/>
                  <a:satMod val="130000"/>
                </a:srgbClr>
              </a:gs>
              <a:gs pos="100000">
                <a:srgbClr val="E98300">
                  <a:shade val="94000"/>
                  <a:satMod val="135000"/>
                </a:srgbClr>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sv-SE" sz="1400" b="0" i="0" u="none" strike="noStrike" kern="0" cap="none" spc="0" normalizeH="0" baseline="0" noProof="0" dirty="0" smtClean="0">
                <a:ln>
                  <a:noFill/>
                </a:ln>
                <a:solidFill>
                  <a:srgbClr val="FFFFFF"/>
                </a:solidFill>
                <a:effectLst/>
                <a:uLnTx/>
                <a:uFillTx/>
                <a:latin typeface="Arial" charset="0"/>
                <a:ea typeface="+mn-ea"/>
                <a:cs typeface="+mn-cs"/>
              </a:rPr>
              <a:t>Affärs-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sv-SE" sz="1400" b="0" i="0" u="none" strike="noStrike" kern="0" cap="none" spc="0" normalizeH="0" baseline="0" noProof="0" dirty="0" smtClean="0">
                <a:ln>
                  <a:noFill/>
                </a:ln>
                <a:solidFill>
                  <a:srgbClr val="FFFFFF"/>
                </a:solidFill>
                <a:effectLst/>
                <a:uLnTx/>
                <a:uFillTx/>
                <a:latin typeface="Arial" charset="0"/>
                <a:ea typeface="+mn-ea"/>
                <a:cs typeface="+mn-cs"/>
              </a:rPr>
              <a:t>koncept</a:t>
            </a:r>
          </a:p>
        </p:txBody>
      </p:sp>
      <p:sp>
        <p:nvSpPr>
          <p:cNvPr id="70" name="Rektangel 69"/>
          <p:cNvSpPr/>
          <p:nvPr/>
        </p:nvSpPr>
        <p:spPr bwMode="auto">
          <a:xfrm>
            <a:off x="4083258" y="4418768"/>
            <a:ext cx="1611054" cy="592622"/>
          </a:xfrm>
          <a:prstGeom prst="rect">
            <a:avLst/>
          </a:prstGeom>
          <a:gradFill rotWithShape="1">
            <a:gsLst>
              <a:gs pos="0">
                <a:srgbClr val="5F5F5F">
                  <a:shade val="51000"/>
                  <a:satMod val="130000"/>
                </a:srgbClr>
              </a:gs>
              <a:gs pos="80000">
                <a:srgbClr val="5F5F5F">
                  <a:shade val="93000"/>
                  <a:satMod val="130000"/>
                </a:srgbClr>
              </a:gs>
              <a:gs pos="100000">
                <a:srgbClr val="5F5F5F">
                  <a:shade val="94000"/>
                  <a:satMod val="135000"/>
                </a:srgbClr>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sv-SE" sz="1400" b="0" i="0" u="none" strike="noStrike" kern="0" cap="none" spc="0" normalizeH="0" baseline="0" noProof="0" dirty="0" smtClean="0">
                <a:ln>
                  <a:noFill/>
                </a:ln>
                <a:solidFill>
                  <a:srgbClr val="FFFFFF"/>
                </a:solidFill>
                <a:effectLst/>
                <a:uLnTx/>
                <a:uFillTx/>
                <a:latin typeface="Arial" charset="0"/>
                <a:ea typeface="+mn-ea"/>
                <a:cs typeface="+mn-cs"/>
              </a:rPr>
              <a:t>Affärs-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sv-SE" sz="1400" b="0" i="0" u="none" strike="noStrike" kern="0" cap="none" spc="0" normalizeH="0" baseline="0" noProof="0" dirty="0" smtClean="0">
                <a:ln>
                  <a:noFill/>
                </a:ln>
                <a:solidFill>
                  <a:srgbClr val="FFFFFF"/>
                </a:solidFill>
                <a:effectLst/>
                <a:uLnTx/>
                <a:uFillTx/>
                <a:latin typeface="Arial" charset="0"/>
                <a:ea typeface="+mn-ea"/>
                <a:cs typeface="+mn-cs"/>
              </a:rPr>
              <a:t>utveckling</a:t>
            </a:r>
          </a:p>
        </p:txBody>
      </p:sp>
      <p:sp>
        <p:nvSpPr>
          <p:cNvPr id="71" name="Rektangel 70"/>
          <p:cNvSpPr/>
          <p:nvPr/>
        </p:nvSpPr>
        <p:spPr bwMode="auto">
          <a:xfrm>
            <a:off x="5694313" y="4418767"/>
            <a:ext cx="2163786" cy="592622"/>
          </a:xfrm>
          <a:prstGeom prst="rect">
            <a:avLst/>
          </a:prstGeom>
          <a:gradFill rotWithShape="1">
            <a:gsLst>
              <a:gs pos="0">
                <a:srgbClr val="5482AB">
                  <a:shade val="51000"/>
                  <a:satMod val="130000"/>
                </a:srgbClr>
              </a:gs>
              <a:gs pos="80000">
                <a:srgbClr val="5482AB">
                  <a:shade val="93000"/>
                  <a:satMod val="130000"/>
                </a:srgbClr>
              </a:gs>
              <a:gs pos="100000">
                <a:srgbClr val="5482AB">
                  <a:shade val="94000"/>
                  <a:satMod val="135000"/>
                </a:srgbClr>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sv-SE" sz="1400" b="0" i="0" u="none" strike="noStrike" kern="0" cap="none" spc="0" normalizeH="0" baseline="0" noProof="0" dirty="0" smtClean="0">
                <a:ln>
                  <a:noFill/>
                </a:ln>
                <a:solidFill>
                  <a:srgbClr val="FFFFFF"/>
                </a:solidFill>
                <a:effectLst/>
                <a:uLnTx/>
                <a:uFillTx/>
                <a:latin typeface="Arial" charset="0"/>
                <a:ea typeface="+mn-ea"/>
                <a:cs typeface="+mn-cs"/>
              </a:rPr>
              <a:t>Kommersialisering</a:t>
            </a:r>
          </a:p>
        </p:txBody>
      </p:sp>
      <p:sp>
        <p:nvSpPr>
          <p:cNvPr id="89" name="Beslut 88"/>
          <p:cNvSpPr/>
          <p:nvPr/>
        </p:nvSpPr>
        <p:spPr bwMode="auto">
          <a:xfrm>
            <a:off x="3975258" y="4201493"/>
            <a:ext cx="216000" cy="216000"/>
          </a:xfrm>
          <a:prstGeom prst="flowChartDecision">
            <a:avLst/>
          </a:prstGeom>
          <a:gradFill rotWithShape="1">
            <a:gsLst>
              <a:gs pos="0">
                <a:srgbClr val="007363">
                  <a:shade val="51000"/>
                  <a:satMod val="130000"/>
                </a:srgbClr>
              </a:gs>
              <a:gs pos="80000">
                <a:srgbClr val="007363">
                  <a:shade val="93000"/>
                  <a:satMod val="130000"/>
                </a:srgbClr>
              </a:gs>
              <a:gs pos="100000">
                <a:srgbClr val="007363">
                  <a:shade val="94000"/>
                  <a:satMod val="135000"/>
                </a:srgbClr>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sv-SE" sz="1400" b="0" i="0" u="none" strike="noStrike" kern="0" cap="none" spc="0" normalizeH="0" baseline="0" noProof="0">
              <a:ln>
                <a:noFill/>
              </a:ln>
              <a:solidFill>
                <a:srgbClr val="FFFFFF"/>
              </a:solidFill>
              <a:effectLst/>
              <a:uLnTx/>
              <a:uFillTx/>
              <a:latin typeface="Arial Narrow"/>
              <a:ea typeface="+mn-ea"/>
              <a:cs typeface="+mn-cs"/>
            </a:endParaRPr>
          </a:p>
        </p:txBody>
      </p:sp>
      <p:sp>
        <p:nvSpPr>
          <p:cNvPr id="90" name="Beslut 89"/>
          <p:cNvSpPr/>
          <p:nvPr/>
        </p:nvSpPr>
        <p:spPr bwMode="auto">
          <a:xfrm>
            <a:off x="2404170" y="4184661"/>
            <a:ext cx="216000" cy="216000"/>
          </a:xfrm>
          <a:prstGeom prst="flowChartDecision">
            <a:avLst/>
          </a:prstGeom>
          <a:gradFill rotWithShape="1">
            <a:gsLst>
              <a:gs pos="0">
                <a:srgbClr val="007363">
                  <a:shade val="51000"/>
                  <a:satMod val="130000"/>
                </a:srgbClr>
              </a:gs>
              <a:gs pos="80000">
                <a:srgbClr val="007363">
                  <a:shade val="93000"/>
                  <a:satMod val="130000"/>
                </a:srgbClr>
              </a:gs>
              <a:gs pos="100000">
                <a:srgbClr val="007363">
                  <a:shade val="94000"/>
                  <a:satMod val="135000"/>
                </a:srgbClr>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sv-SE" sz="1400" b="0" i="0" u="none" strike="noStrike" kern="0" cap="none" spc="0" normalizeH="0" baseline="0" noProof="0">
              <a:ln>
                <a:noFill/>
              </a:ln>
              <a:solidFill>
                <a:srgbClr val="FFFFFF"/>
              </a:solidFill>
              <a:effectLst/>
              <a:uLnTx/>
              <a:uFillTx/>
              <a:latin typeface="Arial Narrow"/>
              <a:ea typeface="+mn-ea"/>
              <a:cs typeface="+mn-cs"/>
            </a:endParaRPr>
          </a:p>
        </p:txBody>
      </p:sp>
      <p:sp>
        <p:nvSpPr>
          <p:cNvPr id="92" name="Beslut 91"/>
          <p:cNvSpPr/>
          <p:nvPr/>
        </p:nvSpPr>
        <p:spPr bwMode="auto">
          <a:xfrm>
            <a:off x="5592036" y="4184661"/>
            <a:ext cx="216000" cy="216000"/>
          </a:xfrm>
          <a:prstGeom prst="flowChartDecision">
            <a:avLst/>
          </a:prstGeom>
          <a:gradFill rotWithShape="1">
            <a:gsLst>
              <a:gs pos="0">
                <a:srgbClr val="007363">
                  <a:shade val="51000"/>
                  <a:satMod val="130000"/>
                </a:srgbClr>
              </a:gs>
              <a:gs pos="80000">
                <a:srgbClr val="007363">
                  <a:shade val="93000"/>
                  <a:satMod val="130000"/>
                </a:srgbClr>
              </a:gs>
              <a:gs pos="100000">
                <a:srgbClr val="007363">
                  <a:shade val="94000"/>
                  <a:satMod val="135000"/>
                </a:srgbClr>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sv-SE" sz="1400" b="0" i="0" u="none" strike="noStrike" kern="0" cap="none" spc="0" normalizeH="0" baseline="0" noProof="0">
              <a:ln>
                <a:noFill/>
              </a:ln>
              <a:solidFill>
                <a:srgbClr val="FFFFFF"/>
              </a:solidFill>
              <a:effectLst/>
              <a:uLnTx/>
              <a:uFillTx/>
              <a:latin typeface="Arial Narrow"/>
              <a:ea typeface="+mn-ea"/>
              <a:cs typeface="+mn-cs"/>
            </a:endParaRPr>
          </a:p>
        </p:txBody>
      </p:sp>
      <p:sp>
        <p:nvSpPr>
          <p:cNvPr id="2" name="textruta 1"/>
          <p:cNvSpPr txBox="1"/>
          <p:nvPr/>
        </p:nvSpPr>
        <p:spPr>
          <a:xfrm>
            <a:off x="1851054" y="3971217"/>
            <a:ext cx="473206" cy="446276"/>
          </a:xfrm>
          <a:prstGeom prst="rect">
            <a:avLst/>
          </a:prstGeom>
          <a:noFill/>
        </p:spPr>
        <p:txBody>
          <a:bodyPr wrap="none" rtlCol="0">
            <a:spAutoFit/>
          </a:bodyPr>
          <a:lstStyle/>
          <a:p>
            <a:r>
              <a:rPr lang="sv-SE" dirty="0" smtClean="0">
                <a:latin typeface="Garamond" pitchFamily="18" charset="0"/>
              </a:rPr>
              <a:t>6h</a:t>
            </a:r>
          </a:p>
        </p:txBody>
      </p:sp>
      <p:sp>
        <p:nvSpPr>
          <p:cNvPr id="50" name="textruta 49"/>
          <p:cNvSpPr txBox="1"/>
          <p:nvPr/>
        </p:nvSpPr>
        <p:spPr>
          <a:xfrm>
            <a:off x="2926956" y="3972897"/>
            <a:ext cx="473206" cy="446276"/>
          </a:xfrm>
          <a:prstGeom prst="rect">
            <a:avLst/>
          </a:prstGeom>
          <a:noFill/>
        </p:spPr>
        <p:txBody>
          <a:bodyPr wrap="none" rtlCol="0">
            <a:spAutoFit/>
          </a:bodyPr>
          <a:lstStyle/>
          <a:p>
            <a:r>
              <a:rPr lang="sv-SE" dirty="0">
                <a:latin typeface="Garamond" pitchFamily="18" charset="0"/>
              </a:rPr>
              <a:t>8</a:t>
            </a:r>
            <a:r>
              <a:rPr lang="sv-SE" dirty="0" smtClean="0">
                <a:latin typeface="Garamond" pitchFamily="18" charset="0"/>
              </a:rPr>
              <a:t>h</a:t>
            </a:r>
          </a:p>
        </p:txBody>
      </p:sp>
      <p:sp>
        <p:nvSpPr>
          <p:cNvPr id="51" name="textruta 50"/>
          <p:cNvSpPr txBox="1"/>
          <p:nvPr/>
        </p:nvSpPr>
        <p:spPr>
          <a:xfrm>
            <a:off x="4649452" y="3964433"/>
            <a:ext cx="473206" cy="446276"/>
          </a:xfrm>
          <a:prstGeom prst="rect">
            <a:avLst/>
          </a:prstGeom>
          <a:noFill/>
        </p:spPr>
        <p:txBody>
          <a:bodyPr wrap="none" rtlCol="0">
            <a:spAutoFit/>
          </a:bodyPr>
          <a:lstStyle/>
          <a:p>
            <a:r>
              <a:rPr lang="sv-SE" dirty="0">
                <a:latin typeface="Garamond" pitchFamily="18" charset="0"/>
              </a:rPr>
              <a:t>8</a:t>
            </a:r>
            <a:r>
              <a:rPr lang="sv-SE" dirty="0" smtClean="0">
                <a:latin typeface="Garamond" pitchFamily="18" charset="0"/>
              </a:rPr>
              <a:t>h</a:t>
            </a:r>
          </a:p>
        </p:txBody>
      </p:sp>
      <p:sp>
        <p:nvSpPr>
          <p:cNvPr id="52" name="textruta 51"/>
          <p:cNvSpPr txBox="1"/>
          <p:nvPr/>
        </p:nvSpPr>
        <p:spPr>
          <a:xfrm>
            <a:off x="6354081" y="3965814"/>
            <a:ext cx="473206" cy="446276"/>
          </a:xfrm>
          <a:prstGeom prst="rect">
            <a:avLst/>
          </a:prstGeom>
          <a:noFill/>
        </p:spPr>
        <p:txBody>
          <a:bodyPr wrap="none" rtlCol="0">
            <a:spAutoFit/>
          </a:bodyPr>
          <a:lstStyle/>
          <a:p>
            <a:r>
              <a:rPr lang="sv-SE" dirty="0">
                <a:latin typeface="Garamond" pitchFamily="18" charset="0"/>
              </a:rPr>
              <a:t>8</a:t>
            </a:r>
            <a:r>
              <a:rPr lang="sv-SE" dirty="0" smtClean="0">
                <a:latin typeface="Garamond" pitchFamily="18" charset="0"/>
              </a:rPr>
              <a:t>h</a:t>
            </a:r>
          </a:p>
        </p:txBody>
      </p:sp>
      <p:sp>
        <p:nvSpPr>
          <p:cNvPr id="53" name="Multiplicera 52"/>
          <p:cNvSpPr/>
          <p:nvPr/>
        </p:nvSpPr>
        <p:spPr bwMode="auto">
          <a:xfrm>
            <a:off x="6024641" y="2938673"/>
            <a:ext cx="431441" cy="369899"/>
          </a:xfrm>
          <a:prstGeom prst="mathMultiply">
            <a:avLst/>
          </a:prstGeom>
          <a:gradFill rotWithShape="1">
            <a:gsLst>
              <a:gs pos="0">
                <a:srgbClr val="AA1948">
                  <a:shade val="51000"/>
                  <a:satMod val="130000"/>
                </a:srgbClr>
              </a:gs>
              <a:gs pos="80000">
                <a:srgbClr val="AA1948">
                  <a:shade val="93000"/>
                  <a:satMod val="130000"/>
                </a:srgbClr>
              </a:gs>
              <a:gs pos="100000">
                <a:srgbClr val="AA1948">
                  <a:shade val="94000"/>
                  <a:satMod val="135000"/>
                </a:srgbClr>
              </a:gs>
            </a:gsLst>
            <a:lin ang="16200000" scaled="0"/>
          </a:gra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sv-SE" sz="2300" b="0" i="0" u="none" strike="noStrike" kern="0" cap="none" spc="0" normalizeH="0" baseline="0" noProof="0" smtClean="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76537478"/>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fade">
                                      <p:cBhvr>
                                        <p:cTn id="7" dur="1000"/>
                                        <p:tgtEl>
                                          <p:spTgt spid="60"/>
                                        </p:tgtEl>
                                      </p:cBhvr>
                                    </p:animEffect>
                                    <p:anim calcmode="lin" valueType="num">
                                      <p:cBhvr>
                                        <p:cTn id="8" dur="1000" fill="hold"/>
                                        <p:tgtEl>
                                          <p:spTgt spid="60"/>
                                        </p:tgtEl>
                                        <p:attrNameLst>
                                          <p:attrName>ppt_x</p:attrName>
                                        </p:attrNameLst>
                                      </p:cBhvr>
                                      <p:tavLst>
                                        <p:tav tm="0">
                                          <p:val>
                                            <p:strVal val="#ppt_x"/>
                                          </p:val>
                                        </p:tav>
                                        <p:tav tm="100000">
                                          <p:val>
                                            <p:strVal val="#ppt_x"/>
                                          </p:val>
                                        </p:tav>
                                      </p:tavLst>
                                    </p:anim>
                                    <p:anim calcmode="lin" valueType="num">
                                      <p:cBhvr>
                                        <p:cTn id="9" dur="1000" fill="hold"/>
                                        <p:tgtEl>
                                          <p:spTgt spid="60"/>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62"/>
                                        </p:tgtEl>
                                        <p:attrNameLst>
                                          <p:attrName>style.visibility</p:attrName>
                                        </p:attrNameLst>
                                      </p:cBhvr>
                                      <p:to>
                                        <p:strVal val="visible"/>
                                      </p:to>
                                    </p:set>
                                    <p:animEffect transition="in" filter="fade">
                                      <p:cBhvr>
                                        <p:cTn id="12" dur="1000"/>
                                        <p:tgtEl>
                                          <p:spTgt spid="62"/>
                                        </p:tgtEl>
                                      </p:cBhvr>
                                    </p:animEffect>
                                    <p:anim calcmode="lin" valueType="num">
                                      <p:cBhvr>
                                        <p:cTn id="13" dur="1000" fill="hold"/>
                                        <p:tgtEl>
                                          <p:spTgt spid="62"/>
                                        </p:tgtEl>
                                        <p:attrNameLst>
                                          <p:attrName>ppt_x</p:attrName>
                                        </p:attrNameLst>
                                      </p:cBhvr>
                                      <p:tavLst>
                                        <p:tav tm="0">
                                          <p:val>
                                            <p:strVal val="#ppt_x"/>
                                          </p:val>
                                        </p:tav>
                                        <p:tav tm="100000">
                                          <p:val>
                                            <p:strVal val="#ppt_x"/>
                                          </p:val>
                                        </p:tav>
                                      </p:tavLst>
                                    </p:anim>
                                    <p:anim calcmode="lin" valueType="num">
                                      <p:cBhvr>
                                        <p:cTn id="14" dur="1000" fill="hold"/>
                                        <p:tgtEl>
                                          <p:spTgt spid="62"/>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70"/>
                                        </p:tgtEl>
                                        <p:attrNameLst>
                                          <p:attrName>style.visibility</p:attrName>
                                        </p:attrNameLst>
                                      </p:cBhvr>
                                      <p:to>
                                        <p:strVal val="visible"/>
                                      </p:to>
                                    </p:set>
                                    <p:animEffect transition="in" filter="fade">
                                      <p:cBhvr>
                                        <p:cTn id="17" dur="1000"/>
                                        <p:tgtEl>
                                          <p:spTgt spid="70"/>
                                        </p:tgtEl>
                                      </p:cBhvr>
                                    </p:animEffect>
                                    <p:anim calcmode="lin" valueType="num">
                                      <p:cBhvr>
                                        <p:cTn id="18" dur="1000" fill="hold"/>
                                        <p:tgtEl>
                                          <p:spTgt spid="70"/>
                                        </p:tgtEl>
                                        <p:attrNameLst>
                                          <p:attrName>ppt_x</p:attrName>
                                        </p:attrNameLst>
                                      </p:cBhvr>
                                      <p:tavLst>
                                        <p:tav tm="0">
                                          <p:val>
                                            <p:strVal val="#ppt_x"/>
                                          </p:val>
                                        </p:tav>
                                        <p:tav tm="100000">
                                          <p:val>
                                            <p:strVal val="#ppt_x"/>
                                          </p:val>
                                        </p:tav>
                                      </p:tavLst>
                                    </p:anim>
                                    <p:anim calcmode="lin" valueType="num">
                                      <p:cBhvr>
                                        <p:cTn id="19" dur="1000" fill="hold"/>
                                        <p:tgtEl>
                                          <p:spTgt spid="70"/>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71"/>
                                        </p:tgtEl>
                                        <p:attrNameLst>
                                          <p:attrName>style.visibility</p:attrName>
                                        </p:attrNameLst>
                                      </p:cBhvr>
                                      <p:to>
                                        <p:strVal val="visible"/>
                                      </p:to>
                                    </p:set>
                                    <p:animEffect transition="in" filter="fade">
                                      <p:cBhvr>
                                        <p:cTn id="22" dur="1000"/>
                                        <p:tgtEl>
                                          <p:spTgt spid="71"/>
                                        </p:tgtEl>
                                      </p:cBhvr>
                                    </p:animEffect>
                                    <p:anim calcmode="lin" valueType="num">
                                      <p:cBhvr>
                                        <p:cTn id="23" dur="1000" fill="hold"/>
                                        <p:tgtEl>
                                          <p:spTgt spid="71"/>
                                        </p:tgtEl>
                                        <p:attrNameLst>
                                          <p:attrName>ppt_x</p:attrName>
                                        </p:attrNameLst>
                                      </p:cBhvr>
                                      <p:tavLst>
                                        <p:tav tm="0">
                                          <p:val>
                                            <p:strVal val="#ppt_x"/>
                                          </p:val>
                                        </p:tav>
                                        <p:tav tm="100000">
                                          <p:val>
                                            <p:strVal val="#ppt_x"/>
                                          </p:val>
                                        </p:tav>
                                      </p:tavLst>
                                    </p:anim>
                                    <p:anim calcmode="lin" valueType="num">
                                      <p:cBhvr>
                                        <p:cTn id="24" dur="1000" fill="hold"/>
                                        <p:tgtEl>
                                          <p:spTgt spid="71"/>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90"/>
                                        </p:tgtEl>
                                        <p:attrNameLst>
                                          <p:attrName>style.visibility</p:attrName>
                                        </p:attrNameLst>
                                      </p:cBhvr>
                                      <p:to>
                                        <p:strVal val="visible"/>
                                      </p:to>
                                    </p:set>
                                    <p:animEffect transition="in" filter="fade">
                                      <p:cBhvr>
                                        <p:cTn id="27" dur="1000"/>
                                        <p:tgtEl>
                                          <p:spTgt spid="90"/>
                                        </p:tgtEl>
                                      </p:cBhvr>
                                    </p:animEffect>
                                    <p:anim calcmode="lin" valueType="num">
                                      <p:cBhvr>
                                        <p:cTn id="28" dur="1000" fill="hold"/>
                                        <p:tgtEl>
                                          <p:spTgt spid="90"/>
                                        </p:tgtEl>
                                        <p:attrNameLst>
                                          <p:attrName>ppt_x</p:attrName>
                                        </p:attrNameLst>
                                      </p:cBhvr>
                                      <p:tavLst>
                                        <p:tav tm="0">
                                          <p:val>
                                            <p:strVal val="#ppt_x"/>
                                          </p:val>
                                        </p:tav>
                                        <p:tav tm="100000">
                                          <p:val>
                                            <p:strVal val="#ppt_x"/>
                                          </p:val>
                                        </p:tav>
                                      </p:tavLst>
                                    </p:anim>
                                    <p:anim calcmode="lin" valueType="num">
                                      <p:cBhvr>
                                        <p:cTn id="29" dur="1000" fill="hold"/>
                                        <p:tgtEl>
                                          <p:spTgt spid="90"/>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89"/>
                                        </p:tgtEl>
                                        <p:attrNameLst>
                                          <p:attrName>style.visibility</p:attrName>
                                        </p:attrNameLst>
                                      </p:cBhvr>
                                      <p:to>
                                        <p:strVal val="visible"/>
                                      </p:to>
                                    </p:set>
                                    <p:animEffect transition="in" filter="fade">
                                      <p:cBhvr>
                                        <p:cTn id="32" dur="1000"/>
                                        <p:tgtEl>
                                          <p:spTgt spid="89"/>
                                        </p:tgtEl>
                                      </p:cBhvr>
                                    </p:animEffect>
                                    <p:anim calcmode="lin" valueType="num">
                                      <p:cBhvr>
                                        <p:cTn id="33" dur="1000" fill="hold"/>
                                        <p:tgtEl>
                                          <p:spTgt spid="89"/>
                                        </p:tgtEl>
                                        <p:attrNameLst>
                                          <p:attrName>ppt_x</p:attrName>
                                        </p:attrNameLst>
                                      </p:cBhvr>
                                      <p:tavLst>
                                        <p:tav tm="0">
                                          <p:val>
                                            <p:strVal val="#ppt_x"/>
                                          </p:val>
                                        </p:tav>
                                        <p:tav tm="100000">
                                          <p:val>
                                            <p:strVal val="#ppt_x"/>
                                          </p:val>
                                        </p:tav>
                                      </p:tavLst>
                                    </p:anim>
                                    <p:anim calcmode="lin" valueType="num">
                                      <p:cBhvr>
                                        <p:cTn id="34" dur="1000" fill="hold"/>
                                        <p:tgtEl>
                                          <p:spTgt spid="89"/>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92"/>
                                        </p:tgtEl>
                                        <p:attrNameLst>
                                          <p:attrName>style.visibility</p:attrName>
                                        </p:attrNameLst>
                                      </p:cBhvr>
                                      <p:to>
                                        <p:strVal val="visible"/>
                                      </p:to>
                                    </p:set>
                                    <p:animEffect transition="in" filter="fade">
                                      <p:cBhvr>
                                        <p:cTn id="37" dur="1000"/>
                                        <p:tgtEl>
                                          <p:spTgt spid="92"/>
                                        </p:tgtEl>
                                      </p:cBhvr>
                                    </p:animEffect>
                                    <p:anim calcmode="lin" valueType="num">
                                      <p:cBhvr>
                                        <p:cTn id="38" dur="1000" fill="hold"/>
                                        <p:tgtEl>
                                          <p:spTgt spid="92"/>
                                        </p:tgtEl>
                                        <p:attrNameLst>
                                          <p:attrName>ppt_x</p:attrName>
                                        </p:attrNameLst>
                                      </p:cBhvr>
                                      <p:tavLst>
                                        <p:tav tm="0">
                                          <p:val>
                                            <p:strVal val="#ppt_x"/>
                                          </p:val>
                                        </p:tav>
                                        <p:tav tm="100000">
                                          <p:val>
                                            <p:strVal val="#ppt_x"/>
                                          </p:val>
                                        </p:tav>
                                      </p:tavLst>
                                    </p:anim>
                                    <p:anim calcmode="lin" valueType="num">
                                      <p:cBhvr>
                                        <p:cTn id="39" dur="1000" fill="hold"/>
                                        <p:tgtEl>
                                          <p:spTgt spid="92"/>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2"/>
                                        </p:tgtEl>
                                        <p:attrNameLst>
                                          <p:attrName>style.visibility</p:attrName>
                                        </p:attrNameLst>
                                      </p:cBhvr>
                                      <p:to>
                                        <p:strVal val="visible"/>
                                      </p:to>
                                    </p:set>
                                    <p:animEffect transition="in" filter="fade">
                                      <p:cBhvr>
                                        <p:cTn id="44" dur="500"/>
                                        <p:tgtEl>
                                          <p:spTgt spid="2"/>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50"/>
                                        </p:tgtEl>
                                        <p:attrNameLst>
                                          <p:attrName>style.visibility</p:attrName>
                                        </p:attrNameLst>
                                      </p:cBhvr>
                                      <p:to>
                                        <p:strVal val="visible"/>
                                      </p:to>
                                    </p:set>
                                    <p:animEffect transition="in" filter="fade">
                                      <p:cBhvr>
                                        <p:cTn id="47" dur="500"/>
                                        <p:tgtEl>
                                          <p:spTgt spid="50"/>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500"/>
                                        <p:tgtEl>
                                          <p:spTgt spid="51"/>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52"/>
                                        </p:tgtEl>
                                        <p:attrNameLst>
                                          <p:attrName>style.visibility</p:attrName>
                                        </p:attrNameLst>
                                      </p:cBhvr>
                                      <p:to>
                                        <p:strVal val="visible"/>
                                      </p:to>
                                    </p:set>
                                    <p:animEffect transition="in" filter="fade">
                                      <p:cBhvr>
                                        <p:cTn id="53"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62" grpId="0" animBg="1"/>
      <p:bldP spid="70" grpId="0" animBg="1"/>
      <p:bldP spid="71" grpId="0" animBg="1"/>
      <p:bldP spid="89" grpId="0" animBg="1"/>
      <p:bldP spid="90" grpId="0" animBg="1"/>
      <p:bldP spid="92" grpId="0" animBg="1"/>
      <p:bldP spid="2" grpId="0"/>
      <p:bldP spid="50" grpId="0"/>
      <p:bldP spid="51" grpId="0"/>
      <p:bldP spid="52" grpId="0"/>
    </p:bldLst>
  </p:timing>
</p:sld>
</file>

<file path=ppt/theme/theme1.xml><?xml version="1.0" encoding="utf-8"?>
<a:theme xmlns:a="http://schemas.openxmlformats.org/drawingml/2006/main" name="ALMI mall Sep 2011">
  <a:themeElements>
    <a:clrScheme name="Almi">
      <a:dk1>
        <a:srgbClr val="000000"/>
      </a:dk1>
      <a:lt1>
        <a:srgbClr val="FFFFFF"/>
      </a:lt1>
      <a:dk2>
        <a:srgbClr val="5F5F5F"/>
      </a:dk2>
      <a:lt2>
        <a:srgbClr val="93689F"/>
      </a:lt2>
      <a:accent1>
        <a:srgbClr val="007363"/>
      </a:accent1>
      <a:accent2>
        <a:srgbClr val="AA1948"/>
      </a:accent2>
      <a:accent3>
        <a:srgbClr val="5482AB"/>
      </a:accent3>
      <a:accent4>
        <a:srgbClr val="E98300"/>
      </a:accent4>
      <a:accent5>
        <a:srgbClr val="5F5F5F"/>
      </a:accent5>
      <a:accent6>
        <a:srgbClr val="AACABC"/>
      </a:accent6>
      <a:hlink>
        <a:srgbClr val="002060"/>
      </a:hlink>
      <a:folHlink>
        <a:srgbClr val="7030A0"/>
      </a:folHlink>
    </a:clrScheme>
    <a:fontScheme name="Almi">
      <a:majorFont>
        <a:latin typeface="Arial"/>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pDef>
    <a:lnDef>
      <a:spPr bwMode="auto">
        <a:solidFill>
          <a:schemeClr val="accent1"/>
        </a:solidFill>
        <a:ln w="9525" cap="flat" cmpd="sng" algn="ctr">
          <a:solidFill>
            <a:srgbClr val="CC9900"/>
          </a:solidFill>
          <a:prstDash val="solid"/>
          <a:round/>
          <a:headEnd type="none" w="med" len="med"/>
          <a:tailEnd type="triangle" w="med" len="med"/>
        </a:ln>
        <a:effectLst/>
      </a:spPr>
      <a:bodyPr/>
      <a:lstStyle/>
    </a:lnDef>
    <a:txDef>
      <a:spPr>
        <a:noFill/>
      </a:spPr>
      <a:bodyPr wrap="none" rtlCol="0">
        <a:spAutoFit/>
      </a:bodyPr>
      <a:lstStyle>
        <a:defPPr>
          <a:defRPr dirty="0" err="1" smtClean="0">
            <a:latin typeface="Garamond" pitchFamily="18" charset="0"/>
          </a:defRPr>
        </a:defPPr>
      </a:lstStyle>
    </a:txDef>
  </a:objectDefaults>
  <a:extraClrSchemeLst/>
</a:theme>
</file>

<file path=ppt/theme/theme2.xml><?xml version="1.0" encoding="utf-8"?>
<a:theme xmlns:a="http://schemas.openxmlformats.org/drawingml/2006/main" name="1_Anpassad formgiv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documentManagement>
    <_dlc_DocId xmlns="5c9e323a-b341-4864-a230-b12881b5e9a9">FX2XNXWARDZP-3-16</_dlc_DocId>
    <_dlc_DocIdUrl xmlns="5c9e323a-b341-4864-a230-b12881b5e9a9">
      <Url>http://mysite.almi.se/personal/00anduhm/_layouts/DocIdRedir.aspx?ID=FX2XNXWARDZP-3-16</Url>
      <Description>FX2XNXWARDZP-3-16</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kument" ma:contentTypeID="0x010100FB8F93C184E0B54CA55D95A8D19CE324" ma:contentTypeVersion="1" ma:contentTypeDescription="Skapa ett nytt dokument." ma:contentTypeScope="" ma:versionID="6a126e987b5c55448b27899ffe0859a4">
  <xsd:schema xmlns:xsd="http://www.w3.org/2001/XMLSchema" xmlns:xs="http://www.w3.org/2001/XMLSchema" xmlns:p="http://schemas.microsoft.com/office/2006/metadata/properties" xmlns:ns2="5c9e323a-b341-4864-a230-b12881b5e9a9" targetNamespace="http://schemas.microsoft.com/office/2006/metadata/properties" ma:root="true" ma:fieldsID="a4e9a0ce7eeda00a80c18473b5862b6b" ns2:_="">
    <xsd:import namespace="5c9e323a-b341-4864-a230-b12881b5e9a9"/>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9e323a-b341-4864-a230-b12881b5e9a9" elementFormDefault="qualified">
    <xsd:import namespace="http://schemas.microsoft.com/office/2006/documentManagement/types"/>
    <xsd:import namespace="http://schemas.microsoft.com/office/infopath/2007/PartnerControls"/>
    <xsd:element name="_dlc_DocId" ma:index="8" nillable="true" ma:displayName="Dokument-ID-värde" ma:description="Värdet för dokument-ID som tilldelats till det här objektet." ma:internalName="_dlc_DocId" ma:readOnly="true">
      <xsd:simpleType>
        <xsd:restriction base="dms:Text"/>
      </xsd:simpleType>
    </xsd:element>
    <xsd:element name="_dlc_DocIdUrl" ma:index="9" nillable="true" ma:displayName="Dokument-ID" ma:description="Permanent länk till det här dokumente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9258FAF-78E9-4579-9ABC-C024573B101F}">
  <ds:schemaRefs>
    <ds:schemaRef ds:uri="http://purl.org/dc/terms/"/>
    <ds:schemaRef ds:uri="http://schemas.microsoft.com/office/2006/documentManagement/types"/>
    <ds:schemaRef ds:uri="http://purl.org/dc/dcmitype/"/>
    <ds:schemaRef ds:uri="http://www.w3.org/XML/1998/namespace"/>
    <ds:schemaRef ds:uri="http://purl.org/dc/elements/1.1/"/>
    <ds:schemaRef ds:uri="http://schemas.microsoft.com/office/2006/metadata/properties"/>
    <ds:schemaRef ds:uri="5c9e323a-b341-4864-a230-b12881b5e9a9"/>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E64D049C-8B6D-41F8-BB05-1988BE13C323}">
  <ds:schemaRefs>
    <ds:schemaRef ds:uri="http://schemas.microsoft.com/sharepoint/events"/>
  </ds:schemaRefs>
</ds:datastoreItem>
</file>

<file path=customXml/itemProps3.xml><?xml version="1.0" encoding="utf-8"?>
<ds:datastoreItem xmlns:ds="http://schemas.openxmlformats.org/officeDocument/2006/customXml" ds:itemID="{85D2E741-2102-4EAD-B287-4CEE273C3C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c9e323a-b341-4864-a230-b12881b5e9a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44FF93D8-8747-41B6-B3DC-1BDC83272BA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Mall Almi Powerpoint 2012</Template>
  <TotalTime>11357</TotalTime>
  <Words>923</Words>
  <Application>Microsoft Office PowerPoint</Application>
  <PresentationFormat>Anpassad</PresentationFormat>
  <Paragraphs>229</Paragraphs>
  <Slides>14</Slides>
  <Notes>1</Notes>
  <HiddenSlides>0</HiddenSlides>
  <MMClips>0</MMClips>
  <ScaleCrop>false</ScaleCrop>
  <HeadingPairs>
    <vt:vector size="6" baseType="variant">
      <vt:variant>
        <vt:lpstr>Tema</vt:lpstr>
      </vt:variant>
      <vt:variant>
        <vt:i4>2</vt:i4>
      </vt:variant>
      <vt:variant>
        <vt:lpstr>Bildrubriker</vt:lpstr>
      </vt:variant>
      <vt:variant>
        <vt:i4>14</vt:i4>
      </vt:variant>
      <vt:variant>
        <vt:lpstr>Anpassade bildspel</vt:lpstr>
      </vt:variant>
      <vt:variant>
        <vt:i4>21</vt:i4>
      </vt:variant>
    </vt:vector>
  </HeadingPairs>
  <TitlesOfParts>
    <vt:vector size="37" baseType="lpstr">
      <vt:lpstr>ALMI mall Sep 2011</vt:lpstr>
      <vt:lpstr>1_Anpassad formgivning</vt:lpstr>
      <vt:lpstr>PowerPoint-presentation</vt:lpstr>
      <vt:lpstr>Almi Företagspartner AB</vt:lpstr>
      <vt:lpstr>Almis uppdrag</vt:lpstr>
      <vt:lpstr>Almis erbjudande</vt:lpstr>
      <vt:lpstr>Många pratar om innovation – vad menar man?</vt:lpstr>
      <vt:lpstr>Innovation på Almi baseras på Oslomanualen:</vt:lpstr>
      <vt:lpstr>Kundens resa från idé till framgångsrika projekt &amp; företag</vt:lpstr>
      <vt:lpstr>Syfte med projektmodell</vt:lpstr>
      <vt:lpstr>Almis erbjudande</vt:lpstr>
      <vt:lpstr>PowerPoint-presentation</vt:lpstr>
      <vt:lpstr>Projektmodellen (utkast) är vidareutveckling av FA</vt:lpstr>
      <vt:lpstr>Utkast på Almis kunderbjudande</vt:lpstr>
      <vt:lpstr>Almis finansiella erbjudanden – Önskeläge</vt:lpstr>
      <vt:lpstr>Hur öka andelen innovativa kvinnor?</vt:lpstr>
      <vt:lpstr>Expansion</vt:lpstr>
      <vt:lpstr>Forvarv</vt:lpstr>
      <vt:lpstr>Turn-around</vt:lpstr>
      <vt:lpstr>Etablering</vt:lpstr>
      <vt:lpstr>START_Om ALMI</vt:lpstr>
      <vt:lpstr>START_ALMI i siffror</vt:lpstr>
      <vt:lpstr>START_Finansiering</vt:lpstr>
      <vt:lpstr>START_Affärsutveckling</vt:lpstr>
      <vt:lpstr>START_Om_företagende</vt:lpstr>
      <vt:lpstr>START_Kunder</vt:lpstr>
      <vt:lpstr>SIFFROR_Kundundersökning</vt:lpstr>
      <vt:lpstr>SIFFROR_Kännedomsunders</vt:lpstr>
      <vt:lpstr>SIFFROR_Effektmätning</vt:lpstr>
      <vt:lpstr>SIFFROR_Medarbetarunders</vt:lpstr>
      <vt:lpstr>KUNDER_1</vt:lpstr>
      <vt:lpstr>KUNDER_2</vt:lpstr>
      <vt:lpstr>KUNDER_3</vt:lpstr>
      <vt:lpstr>KUNDER_4</vt:lpstr>
      <vt:lpstr>KUNDER_5</vt:lpstr>
      <vt:lpstr>KUNDER_6</vt:lpstr>
      <vt:lpstr>KUNDER_7</vt:lpstr>
    </vt:vector>
  </TitlesOfParts>
  <Company>Almi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Mall Powerpoint</dc:title>
  <dc:subject>Mall ALMI powerpoint</dc:subject>
  <dc:creator>Lars Mårdbrant</dc:creator>
  <cp:keywords>Mall ALMI powerpoint</cp:keywords>
  <cp:lastModifiedBy>packard bell</cp:lastModifiedBy>
  <cp:revision>870</cp:revision>
  <cp:lastPrinted>2012-03-01T08:19:18Z</cp:lastPrinted>
  <dcterms:created xsi:type="dcterms:W3CDTF">2011-03-23T15:26:40Z</dcterms:created>
  <dcterms:modified xsi:type="dcterms:W3CDTF">2012-08-29T13:38:10Z</dcterms:modified>
  <cp:category>Mall ALMI powerpoint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0x010100FB8F93C184E0B54CA55D95A8D19CE324</vt:lpwstr>
  </property>
  <property fmtid="{D5CDD505-2E9C-101B-9397-08002B2CF9AE}" pid="3" name="ItemRetentionFormula">
    <vt:lpwstr>&lt;formula id="ALMI.Intranet.Foundation.AlmiDocumentExpirationPolicy"&gt;&lt;/formula&gt;</vt:lpwstr>
  </property>
  <property fmtid="{D5CDD505-2E9C-101B-9397-08002B2CF9AE}" pid="4" name="_dlc_policyId">
    <vt:lpwstr>0x0101009ABC80DE802143E4B0357B76AA380E62|1205851037</vt:lpwstr>
  </property>
  <property fmtid="{D5CDD505-2E9C-101B-9397-08002B2CF9AE}" pid="5" name="_dlc_LastRun">
    <vt:lpwstr>05/14/2011 23:00:59</vt:lpwstr>
  </property>
  <property fmtid="{D5CDD505-2E9C-101B-9397-08002B2CF9AE}" pid="6" name="_dlc_DocIdItemGuid">
    <vt:lpwstr>9f538cd7-902a-46dc-9206-ac5c2de52dde</vt:lpwstr>
  </property>
</Properties>
</file>