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80" r:id="rId4"/>
    <p:sldId id="264" r:id="rId5"/>
    <p:sldId id="276" r:id="rId6"/>
    <p:sldId id="286" r:id="rId7"/>
    <p:sldId id="288" r:id="rId8"/>
    <p:sldId id="287" r:id="rId9"/>
    <p:sldId id="289" r:id="rId10"/>
    <p:sldId id="279" r:id="rId11"/>
    <p:sldId id="257" r:id="rId12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671" autoAdjust="0"/>
  </p:normalViewPr>
  <p:slideViewPr>
    <p:cSldViewPr>
      <p:cViewPr>
        <p:scale>
          <a:sx n="77" d="100"/>
          <a:sy n="77" d="100"/>
        </p:scale>
        <p:origin x="-121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DB93C-E2E6-4415-BBFA-F074483F72D1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327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FB3DC-1280-41D3-B104-8496CD3211B0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415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047426-6D6B-468C-97F8-B7EB6FBF14B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902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65632-892A-40A4-97C8-860479F6266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666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E43E6-D9FE-44DE-AD82-1DE8D77539D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227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ECD42-4917-4896-A7DA-B086C582096E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89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9DC6E-A168-4E5A-B716-5568CE3888F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619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A7BB7-4DE3-4B34-A451-3FBD1C7FC06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406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CF81E-EB82-49B0-B9EF-DE223E3627E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31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26B82-96D3-4BC3-A8DA-350717696A20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826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ECECE8-F1CB-452B-BA14-7EEC24B93020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501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974EEB2-EAD8-493B-A15D-9615D3BCB633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59532" y="1138495"/>
            <a:ext cx="849694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sv-SE" sz="4000" b="1" dirty="0" smtClean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</a:rPr>
              <a:t>Genus och innovation</a:t>
            </a:r>
          </a:p>
          <a:p>
            <a:pPr algn="r">
              <a:spcBef>
                <a:spcPts val="0"/>
              </a:spcBef>
            </a:pPr>
            <a:r>
              <a:rPr lang="sv-SE" sz="2400" b="1" dirty="0" smtClean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</a:rPr>
              <a:t>Forskning utifrån ett omvänt perspektiv</a:t>
            </a:r>
            <a:endParaRPr lang="sv-SE" sz="2400" b="1" dirty="0">
              <a:solidFill>
                <a:srgbClr val="009999"/>
              </a:solidFill>
              <a:latin typeface="Rockwell" pitchFamily="18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79512" y="5085184"/>
            <a:ext cx="885698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000" dirty="0" smtClean="0">
                <a:latin typeface="Rockwell" pitchFamily="18" charset="0"/>
              </a:rPr>
              <a:t>Jönköping, 30 augusti 2012   </a:t>
            </a:r>
          </a:p>
          <a:p>
            <a:pPr>
              <a:spcBef>
                <a:spcPct val="50000"/>
              </a:spcBef>
            </a:pPr>
            <a:r>
              <a:rPr lang="sv-SE" sz="2000" dirty="0" smtClean="0">
                <a:latin typeface="Rockwell" pitchFamily="18" charset="0"/>
              </a:rPr>
              <a:t>                         </a:t>
            </a:r>
          </a:p>
          <a:p>
            <a:pPr algn="r">
              <a:spcBef>
                <a:spcPct val="50000"/>
              </a:spcBef>
            </a:pPr>
            <a:r>
              <a:rPr lang="sv-SE" sz="2000" dirty="0" smtClean="0">
                <a:latin typeface="Rockwell" pitchFamily="18" charset="0"/>
              </a:rPr>
              <a:t>Malin Lindberg, Luleå tekniska universitet</a:t>
            </a:r>
          </a:p>
        </p:txBody>
      </p:sp>
      <p:pic>
        <p:nvPicPr>
          <p:cNvPr id="2054" name="Picture 6" descr="B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4904"/>
            <a:ext cx="914400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90konto_tradmos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27238" cy="396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195736" y="563304"/>
            <a:ext cx="582147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</a:pPr>
            <a:r>
              <a:rPr lang="sv-SE" sz="3200" b="1" dirty="0" smtClean="0">
                <a:solidFill>
                  <a:srgbClr val="009999"/>
                </a:solidFill>
                <a:latin typeface="Rockwell" pitchFamily="18" charset="0"/>
              </a:rPr>
              <a:t>Nya innovationsstrategier </a:t>
            </a:r>
            <a:r>
              <a:rPr lang="sv-SE" sz="2400" b="1" dirty="0" smtClean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</a:rPr>
              <a:t>internationellt, </a:t>
            </a:r>
            <a:r>
              <a:rPr lang="sv-SE" sz="2400" b="1" dirty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</a:rPr>
              <a:t>nationellt, </a:t>
            </a:r>
            <a:r>
              <a:rPr lang="sv-SE" sz="2400" b="1" dirty="0" smtClean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</a:rPr>
              <a:t>regionalt</a:t>
            </a:r>
            <a:endParaRPr lang="sv-SE" sz="2400" b="1" dirty="0">
              <a:solidFill>
                <a:srgbClr val="009999"/>
              </a:solidFill>
              <a:latin typeface="Rockwell" pitchFamily="18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843808" y="2204864"/>
            <a:ext cx="6119813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sv-SE" sz="2000" dirty="0" smtClean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OECD</a:t>
            </a:r>
            <a:endParaRPr lang="sv-SE" sz="2000" dirty="0">
              <a:solidFill>
                <a:srgbClr val="009999"/>
              </a:solidFill>
              <a:latin typeface="Rockwell" pitchFamily="18" charset="0"/>
              <a:cs typeface="Times New Roman" pitchFamily="18" charset="0"/>
              <a:sym typeface="Symbol" pitchFamily="18" charset="2"/>
            </a:endParaRPr>
          </a:p>
          <a:p>
            <a:pPr eaLnBrk="0" hangingPunct="0"/>
            <a:r>
              <a:rPr lang="sv-SE" sz="16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”Innovation = nya produkter, tjänster, processer &amp; praktiker”</a:t>
            </a:r>
          </a:p>
          <a:p>
            <a:pPr eaLnBrk="0" hangingPunct="0"/>
            <a:r>
              <a:rPr lang="sv-SE" sz="16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”Låg andel kvinnor förhindrar kreativa innovationsprocesser”</a:t>
            </a:r>
            <a:endParaRPr lang="sv-SE" sz="1600" dirty="0">
              <a:latin typeface="Rockwell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67544" y="4605931"/>
            <a:ext cx="835292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sv-SE" sz="2000" dirty="0" smtClean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Sveriges Nationella Innovationsstrategi (SNIS)</a:t>
            </a:r>
            <a:endParaRPr lang="sv-SE" sz="2000" dirty="0">
              <a:solidFill>
                <a:srgbClr val="009999"/>
              </a:solidFill>
              <a:latin typeface="Rockwell" pitchFamily="18" charset="0"/>
              <a:cs typeface="Times New Roman" pitchFamily="18" charset="0"/>
              <a:sym typeface="Symbol" pitchFamily="18" charset="2"/>
            </a:endParaRPr>
          </a:p>
          <a:p>
            <a:pPr eaLnBrk="0" hangingPunct="0"/>
            <a:r>
              <a:rPr lang="sv-SE" sz="16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”Dialog med hela samhället – näringsliv, offentlig sektor, akademi &amp; ideell sektor”</a:t>
            </a:r>
          </a:p>
          <a:p>
            <a:pPr eaLnBrk="0" hangingPunct="0"/>
            <a:r>
              <a:rPr lang="sv-SE" sz="16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”Alla kan bidra till innovation – kvinnor &amp; män, gamla &amp; unga, i städer &amp; landsbygd”</a:t>
            </a:r>
            <a:endParaRPr lang="sv-SE" sz="1600" dirty="0">
              <a:latin typeface="Rockwell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576926" y="5661248"/>
            <a:ext cx="6119813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sv-SE" sz="2000" dirty="0" smtClean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Regionala Innovationsstrategier (RIS)</a:t>
            </a:r>
            <a:endParaRPr lang="sv-SE" sz="2000" dirty="0">
              <a:solidFill>
                <a:srgbClr val="009999"/>
              </a:solidFill>
              <a:latin typeface="Rockwell" pitchFamily="18" charset="0"/>
              <a:cs typeface="Times New Roman" pitchFamily="18" charset="0"/>
              <a:sym typeface="Symbol" pitchFamily="18" charset="2"/>
            </a:endParaRPr>
          </a:p>
          <a:p>
            <a:pPr eaLnBrk="0" hangingPunct="0"/>
            <a:r>
              <a:rPr lang="sv-SE" sz="16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”Delaktighet</a:t>
            </a:r>
            <a:r>
              <a:rPr lang="sv-SE" sz="1600" dirty="0">
                <a:latin typeface="Rockwell" pitchFamily="18" charset="0"/>
                <a:cs typeface="Times New Roman" pitchFamily="18" charset="0"/>
                <a:sym typeface="Symbol" pitchFamily="18" charset="2"/>
              </a:rPr>
              <a:t>, transparens och engagemang</a:t>
            </a:r>
            <a:r>
              <a:rPr lang="sv-SE" sz="16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” (</a:t>
            </a:r>
            <a:r>
              <a:rPr lang="sv-SE" sz="1600" dirty="0">
                <a:latin typeface="Rockwell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sv-SE" sz="16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kåne)</a:t>
            </a:r>
          </a:p>
          <a:p>
            <a:pPr eaLnBrk="0" hangingPunct="0"/>
            <a:r>
              <a:rPr lang="sv-SE" sz="16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”Tillåtande </a:t>
            </a:r>
            <a:r>
              <a:rPr lang="sv-SE" sz="1600" dirty="0">
                <a:latin typeface="Rockwell" pitchFamily="18" charset="0"/>
                <a:cs typeface="Times New Roman" pitchFamily="18" charset="0"/>
                <a:sym typeface="Symbol" pitchFamily="18" charset="2"/>
              </a:rPr>
              <a:t>och </a:t>
            </a:r>
            <a:r>
              <a:rPr lang="sv-SE" sz="16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uppmuntrande innovativa miljöer” (Gävleborg)</a:t>
            </a:r>
            <a:endParaRPr lang="sv-SE" sz="1600" dirty="0">
              <a:latin typeface="Rockwell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195736" y="3232005"/>
            <a:ext cx="6316924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sv-SE" sz="2000" dirty="0" smtClean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EU2020 + Innovation Union</a:t>
            </a:r>
            <a:endParaRPr lang="sv-SE" sz="2000" dirty="0">
              <a:solidFill>
                <a:srgbClr val="009999"/>
              </a:solidFill>
              <a:latin typeface="Rockwell" pitchFamily="18" charset="0"/>
              <a:cs typeface="Times New Roman" pitchFamily="18" charset="0"/>
              <a:sym typeface="Symbol" pitchFamily="18" charset="2"/>
            </a:endParaRPr>
          </a:p>
          <a:p>
            <a:pPr eaLnBrk="0" hangingPunct="0"/>
            <a:r>
              <a:rPr lang="sv-SE" sz="1600" dirty="0">
                <a:latin typeface="Rockwell" pitchFamily="18" charset="0"/>
                <a:cs typeface="Times New Roman" pitchFamily="18" charset="0"/>
                <a:sym typeface="Symbol" pitchFamily="18" charset="2"/>
              </a:rPr>
              <a:t>”Innovation = nya produkter, tjänster, </a:t>
            </a:r>
            <a:r>
              <a:rPr lang="sv-SE" sz="16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företag </a:t>
            </a:r>
            <a:r>
              <a:rPr lang="sv-SE" sz="1600" dirty="0">
                <a:latin typeface="Rockwell" pitchFamily="18" charset="0"/>
                <a:cs typeface="Times New Roman" pitchFamily="18" charset="0"/>
                <a:sym typeface="Symbol" pitchFamily="18" charset="2"/>
              </a:rPr>
              <a:t>&amp; </a:t>
            </a:r>
            <a:r>
              <a:rPr lang="sv-SE" sz="16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sociala processer”</a:t>
            </a:r>
          </a:p>
          <a:p>
            <a:pPr eaLnBrk="0" hangingPunct="0"/>
            <a:r>
              <a:rPr lang="sv-SE" sz="16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”Främja social innovation, kreativa näringar &amp; offentlig service”</a:t>
            </a:r>
          </a:p>
          <a:p>
            <a:pPr eaLnBrk="0" hangingPunct="0"/>
            <a:r>
              <a:rPr lang="sv-SE" sz="16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”Bred samverkan inklusive ideell sektor”</a:t>
            </a:r>
            <a:endParaRPr lang="sv-SE" sz="1600" dirty="0">
              <a:latin typeface="Rockwell" pitchFamily="18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9672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04800" y="838200"/>
            <a:ext cx="4953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sv-SE" sz="3200" b="1" dirty="0" smtClean="0">
                <a:solidFill>
                  <a:srgbClr val="009999"/>
                </a:solidFill>
                <a:latin typeface="Rockwell" pitchFamily="18" charset="0"/>
              </a:rPr>
              <a:t>Tack!</a:t>
            </a:r>
            <a:endParaRPr lang="sv-SE" sz="3200" b="1" dirty="0">
              <a:solidFill>
                <a:srgbClr val="009999"/>
              </a:solidFill>
              <a:latin typeface="Rockwell" pitchFamily="18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81000" y="2362200"/>
            <a:ext cx="5054600" cy="922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endParaRPr lang="sv-SE" dirty="0">
              <a:latin typeface="Rockwell" pitchFamily="18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sv-SE" sz="2800" dirty="0">
                <a:latin typeface="Rockwell" pitchFamily="18" charset="0"/>
              </a:rPr>
              <a:t>malin.lindberg@ltu.se</a:t>
            </a:r>
            <a:r>
              <a:rPr lang="sv-SE" dirty="0">
                <a:latin typeface="Rockwell" pitchFamily="18" charset="0"/>
              </a:rPr>
              <a:t> </a:t>
            </a:r>
            <a:endParaRPr lang="sv-SE" dirty="0"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sv-SE" sz="2400" dirty="0">
                <a:latin typeface="Times New Roman" pitchFamily="18" charset="0"/>
                <a:sym typeface="Symbol" pitchFamily="18" charset="2"/>
              </a:rPr>
              <a:t>	     </a:t>
            </a:r>
          </a:p>
        </p:txBody>
      </p:sp>
      <p:pic>
        <p:nvPicPr>
          <p:cNvPr id="3078" name="Picture 6" descr="Strandaster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40146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90konto_tradmos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27238" cy="396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195736" y="1412627"/>
            <a:ext cx="69482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3200" b="1" dirty="0" smtClean="0">
                <a:solidFill>
                  <a:srgbClr val="009999"/>
                </a:solidFill>
                <a:latin typeface="Rockwell" pitchFamily="18" charset="0"/>
              </a:rPr>
              <a:t>Genus &amp; jämställdhet </a:t>
            </a:r>
            <a:r>
              <a:rPr lang="sv-SE" sz="2400" dirty="0" smtClean="0">
                <a:solidFill>
                  <a:srgbClr val="009999"/>
                </a:solidFill>
                <a:latin typeface="Rockwell" pitchFamily="18" charset="0"/>
              </a:rPr>
              <a:t>i teori &amp; praktik</a:t>
            </a:r>
            <a:endParaRPr lang="sv-SE" sz="2400" dirty="0">
              <a:solidFill>
                <a:srgbClr val="009999"/>
              </a:solidFill>
              <a:latin typeface="Rockwell" pitchFamily="18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575556" y="2377930"/>
            <a:ext cx="6119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sv-SE" sz="2000" dirty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Genus</a:t>
            </a:r>
          </a:p>
          <a:p>
            <a:pPr eaLnBrk="0" hangingPunct="0"/>
            <a:r>
              <a:rPr lang="sv-SE" sz="20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Föreställningar om kvinnor &amp; män</a:t>
            </a:r>
            <a:endParaRPr lang="sv-SE" sz="2000" dirty="0">
              <a:latin typeface="Rockwell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545468" y="4077072"/>
            <a:ext cx="6119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sv-SE" sz="2000" dirty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Jämställdhet</a:t>
            </a:r>
          </a:p>
          <a:p>
            <a:pPr eaLnBrk="0" hangingPunct="0"/>
            <a:r>
              <a:rPr lang="sv-SE" sz="2000" dirty="0">
                <a:latin typeface="Rockwell" pitchFamily="18" charset="0"/>
                <a:cs typeface="Times New Roman" pitchFamily="18" charset="0"/>
                <a:sym typeface="Symbol" pitchFamily="18" charset="2"/>
              </a:rPr>
              <a:t>Samma makt för män och kvinnor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555875" y="5805264"/>
            <a:ext cx="6119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sv-SE" sz="2000" dirty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Konsekvenser</a:t>
            </a:r>
          </a:p>
          <a:p>
            <a:pPr eaLnBrk="0" hangingPunct="0"/>
            <a:r>
              <a:rPr lang="sv-SE" sz="2000" dirty="0">
                <a:latin typeface="Rockwell" pitchFamily="18" charset="0"/>
                <a:cs typeface="Times New Roman" pitchFamily="18" charset="0"/>
                <a:sym typeface="Symbol" pitchFamily="18" charset="2"/>
              </a:rPr>
              <a:t>Inflytande &amp; nytta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555875" y="4928032"/>
            <a:ext cx="6119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sv-SE" sz="2000" dirty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Mönster</a:t>
            </a:r>
          </a:p>
          <a:p>
            <a:pPr eaLnBrk="0" hangingPunct="0"/>
            <a:r>
              <a:rPr lang="sv-SE" sz="2000" dirty="0">
                <a:latin typeface="Rockwell" pitchFamily="18" charset="0"/>
                <a:cs typeface="Times New Roman" pitchFamily="18" charset="0"/>
                <a:sym typeface="Symbol" pitchFamily="18" charset="2"/>
              </a:rPr>
              <a:t>Segregering &amp; hierarki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75556" y="3232005"/>
            <a:ext cx="6119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sv-SE" sz="2000" dirty="0" err="1" smtClean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Doing</a:t>
            </a:r>
            <a:r>
              <a:rPr lang="sv-SE" sz="2000" dirty="0" smtClean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 gender</a:t>
            </a:r>
            <a:endParaRPr lang="sv-SE" sz="2000" dirty="0">
              <a:solidFill>
                <a:srgbClr val="009999"/>
              </a:solidFill>
              <a:latin typeface="Rockwell" pitchFamily="18" charset="0"/>
              <a:cs typeface="Times New Roman" pitchFamily="18" charset="0"/>
              <a:sym typeface="Symbol" pitchFamily="18" charset="2"/>
            </a:endParaRPr>
          </a:p>
          <a:p>
            <a:pPr eaLnBrk="0" hangingPunct="0"/>
            <a:r>
              <a:rPr lang="sv-SE" sz="20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Kön ”görs” i interaktion mellan människor</a:t>
            </a:r>
            <a:endParaRPr lang="sv-SE" sz="2000" dirty="0">
              <a:latin typeface="Rockwell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 rot="20746458">
            <a:off x="179065" y="5581727"/>
            <a:ext cx="2232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dirty="0">
                <a:latin typeface="Rockwell" pitchFamily="18" charset="0"/>
              </a:rPr>
              <a:t>F</a:t>
            </a:r>
            <a:r>
              <a:rPr lang="sv-SE" sz="1600" dirty="0" smtClean="0">
                <a:latin typeface="Rockwell" pitchFamily="18" charset="0"/>
              </a:rPr>
              <a:t>orskning om genus &amp; innovation</a:t>
            </a:r>
            <a:endParaRPr lang="sv-SE" sz="1600" dirty="0">
              <a:latin typeface="Rockwell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79065" y="4725144"/>
            <a:ext cx="2232347" cy="2016224"/>
          </a:xfrm>
          <a:prstGeom prst="ellipse">
            <a:avLst/>
          </a:prstGeom>
          <a:noFill/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220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67544" y="832356"/>
            <a:ext cx="8424936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3200" b="1" dirty="0" smtClean="0">
                <a:solidFill>
                  <a:srgbClr val="009999"/>
                </a:solidFill>
                <a:latin typeface="Rockwell" pitchFamily="18" charset="0"/>
              </a:rPr>
              <a:t>Forskning om genus &amp; innovation</a:t>
            </a:r>
          </a:p>
          <a:p>
            <a:pPr algn="ctr">
              <a:spcBef>
                <a:spcPct val="50000"/>
              </a:spcBef>
            </a:pPr>
            <a:r>
              <a:rPr lang="sv-SE" sz="2800" b="1" dirty="0" smtClean="0">
                <a:solidFill>
                  <a:srgbClr val="009999"/>
                </a:solidFill>
                <a:latin typeface="Rockwell" pitchFamily="18" charset="0"/>
              </a:rPr>
              <a:t>….i tre steg….</a:t>
            </a:r>
            <a:endParaRPr lang="sv-SE" sz="2800" b="1" dirty="0">
              <a:solidFill>
                <a:srgbClr val="009999"/>
              </a:solidFill>
              <a:latin typeface="Rockwell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1646" y="2925374"/>
            <a:ext cx="58665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Rockwell" pitchFamily="18" charset="0"/>
              </a:rPr>
              <a:t>Steg 1 – </a:t>
            </a:r>
            <a:r>
              <a:rPr lang="sv-SE" sz="2400" dirty="0" err="1" smtClean="0">
                <a:latin typeface="Rockwell" pitchFamily="18" charset="0"/>
              </a:rPr>
              <a:t>Inclusion</a:t>
            </a:r>
            <a:r>
              <a:rPr lang="sv-SE" sz="2400" dirty="0" smtClean="0">
                <a:latin typeface="Rockwell" pitchFamily="18" charset="0"/>
              </a:rPr>
              <a:t> (inkludering) </a:t>
            </a:r>
          </a:p>
          <a:p>
            <a:endParaRPr lang="sv-SE" sz="2400" dirty="0">
              <a:latin typeface="Rockwell" pitchFamily="18" charset="0"/>
            </a:endParaRPr>
          </a:p>
          <a:p>
            <a:r>
              <a:rPr lang="sv-SE" sz="2400" dirty="0" smtClean="0">
                <a:latin typeface="Rockwell" pitchFamily="18" charset="0"/>
              </a:rPr>
              <a:t>Steg 2 – Reversal (omvänt perspektiv)</a:t>
            </a:r>
            <a:endParaRPr lang="sv-SE" sz="2400" dirty="0">
              <a:solidFill>
                <a:srgbClr val="009999"/>
              </a:solidFill>
              <a:latin typeface="Rockwell" pitchFamily="18" charset="0"/>
              <a:cs typeface="Times New Roman" pitchFamily="18" charset="0"/>
              <a:sym typeface="Symbol" pitchFamily="18" charset="2"/>
            </a:endParaRPr>
          </a:p>
          <a:p>
            <a:endParaRPr lang="sv-SE" sz="2400" dirty="0">
              <a:latin typeface="Rockwell" pitchFamily="18" charset="0"/>
            </a:endParaRPr>
          </a:p>
          <a:p>
            <a:r>
              <a:rPr lang="sv-SE" sz="2400" dirty="0" smtClean="0">
                <a:latin typeface="Rockwell" pitchFamily="18" charset="0"/>
              </a:rPr>
              <a:t>Steg 3 – </a:t>
            </a:r>
            <a:r>
              <a:rPr lang="sv-SE" sz="2400" dirty="0" err="1" smtClean="0">
                <a:latin typeface="Rockwell" pitchFamily="18" charset="0"/>
              </a:rPr>
              <a:t>Displacement</a:t>
            </a:r>
            <a:r>
              <a:rPr lang="sv-SE" sz="2400" dirty="0" smtClean="0">
                <a:latin typeface="Rockwell" pitchFamily="18" charset="0"/>
              </a:rPr>
              <a:t> (omvandling)</a:t>
            </a:r>
          </a:p>
        </p:txBody>
      </p:sp>
      <p:pic>
        <p:nvPicPr>
          <p:cNvPr id="4" name="Picture 7" descr="ko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54799">
            <a:off x="6423430" y="4866412"/>
            <a:ext cx="1089417" cy="1174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ko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4952">
            <a:off x="8035536" y="4004809"/>
            <a:ext cx="899982" cy="97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ko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54799">
            <a:off x="7903642" y="5579366"/>
            <a:ext cx="969564" cy="104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ko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43282">
            <a:off x="7774886" y="2546491"/>
            <a:ext cx="969564" cy="104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kott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17374">
            <a:off x="8023323" y="257477"/>
            <a:ext cx="563506" cy="60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kott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7569">
            <a:off x="7437867" y="1638632"/>
            <a:ext cx="563506" cy="60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436799" y="6188193"/>
            <a:ext cx="61198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/>
            <a:r>
              <a:rPr lang="sv-SE" sz="2000" dirty="0" smtClean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Källa:</a:t>
            </a:r>
            <a:r>
              <a:rPr lang="sv-SE" sz="2000" dirty="0">
                <a:solidFill>
                  <a:srgbClr val="009999"/>
                </a:solidFill>
                <a:latin typeface="Rockwell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sv-SE" sz="20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Judith </a:t>
            </a:r>
            <a:r>
              <a:rPr lang="sv-SE" sz="2000" dirty="0" err="1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Squires</a:t>
            </a:r>
            <a:r>
              <a:rPr lang="sv-SE" sz="2000" dirty="0" smtClean="0">
                <a:latin typeface="Rockwell" pitchFamily="18" charset="0"/>
                <a:cs typeface="Times New Roman" pitchFamily="18" charset="0"/>
                <a:sym typeface="Symbol" pitchFamily="18" charset="2"/>
              </a:rPr>
              <a:t> (2005)</a:t>
            </a:r>
            <a:endParaRPr lang="sv-SE" sz="2000" dirty="0">
              <a:latin typeface="Rockwell" pitchFamily="18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7949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73105" y="1124744"/>
            <a:ext cx="53285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3200" b="1" dirty="0" smtClean="0">
                <a:solidFill>
                  <a:srgbClr val="009999"/>
                </a:solidFill>
                <a:latin typeface="Rockwell" pitchFamily="18" charset="0"/>
              </a:rPr>
              <a:t>Steg 1 - Inkludering</a:t>
            </a:r>
            <a:endParaRPr lang="sv-SE" sz="3200" b="1" dirty="0">
              <a:solidFill>
                <a:srgbClr val="009999"/>
              </a:solidFill>
              <a:latin typeface="Rockwell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2420888"/>
            <a:ext cx="82296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9999"/>
                </a:solidFill>
                <a:latin typeface="Rockwell" pitchFamily="18" charset="0"/>
              </a:rPr>
              <a:t>Politiska</a:t>
            </a:r>
            <a:r>
              <a:rPr lang="en-US" sz="2400" dirty="0" smtClean="0">
                <a:solidFill>
                  <a:srgbClr val="009999"/>
                </a:solidFill>
                <a:latin typeface="Rockwell" pitchFamily="18" charset="0"/>
              </a:rPr>
              <a:t> </a:t>
            </a:r>
            <a:r>
              <a:rPr lang="en-US" sz="2400" dirty="0" err="1" smtClean="0">
                <a:solidFill>
                  <a:srgbClr val="009999"/>
                </a:solidFill>
                <a:latin typeface="Rockwell" pitchFamily="18" charset="0"/>
              </a:rPr>
              <a:t>satsningar</a:t>
            </a:r>
            <a:r>
              <a:rPr lang="en-US" sz="2400" dirty="0" smtClean="0">
                <a:solidFill>
                  <a:srgbClr val="009999"/>
                </a:solidFill>
                <a:latin typeface="Rockwell" pitchFamily="18" charset="0"/>
              </a:rPr>
              <a:t> &amp; </a:t>
            </a:r>
            <a:r>
              <a:rPr lang="en-US" sz="2400" dirty="0" err="1" smtClean="0">
                <a:solidFill>
                  <a:srgbClr val="009999"/>
                </a:solidFill>
                <a:latin typeface="Rockwell" pitchFamily="18" charset="0"/>
              </a:rPr>
              <a:t>innovationsnätverk</a:t>
            </a:r>
            <a:r>
              <a:rPr lang="en-US" sz="2400" dirty="0" smtClean="0">
                <a:solidFill>
                  <a:srgbClr val="009999"/>
                </a:solidFill>
                <a:latin typeface="Rockwell" pitchFamily="18" charset="0"/>
              </a:rPr>
              <a:t> </a:t>
            </a:r>
            <a:r>
              <a:rPr lang="en-US" sz="2400" dirty="0" err="1" smtClean="0">
                <a:solidFill>
                  <a:srgbClr val="009999"/>
                </a:solidFill>
                <a:latin typeface="Rockwell" pitchFamily="18" charset="0"/>
              </a:rPr>
              <a:t>har</a:t>
            </a:r>
            <a:r>
              <a:rPr lang="en-US" sz="2400" dirty="0" smtClean="0">
                <a:solidFill>
                  <a:srgbClr val="009999"/>
                </a:solidFill>
                <a:latin typeface="Rockwell" pitchFamily="18" charset="0"/>
              </a:rPr>
              <a:t> </a:t>
            </a:r>
            <a:r>
              <a:rPr lang="en-US" sz="2400" dirty="0" err="1" smtClean="0">
                <a:solidFill>
                  <a:srgbClr val="009999"/>
                </a:solidFill>
                <a:latin typeface="Rockwell" pitchFamily="18" charset="0"/>
              </a:rPr>
              <a:t>prioriterat</a:t>
            </a:r>
            <a:r>
              <a:rPr lang="en-US" sz="2400" dirty="0" smtClean="0">
                <a:solidFill>
                  <a:srgbClr val="009999"/>
                </a:solidFill>
                <a:latin typeface="Rockwell" pitchFamily="18" charset="0"/>
              </a:rPr>
              <a:t>:</a:t>
            </a:r>
          </a:p>
          <a:p>
            <a:endParaRPr lang="en-US" sz="2400" dirty="0">
              <a:solidFill>
                <a:srgbClr val="009999"/>
              </a:solidFill>
              <a:latin typeface="Rockwell" pitchFamily="18" charset="0"/>
            </a:endParaRPr>
          </a:p>
          <a:p>
            <a:r>
              <a:rPr lang="en-US" sz="2400" dirty="0" err="1" smtClean="0">
                <a:solidFill>
                  <a:schemeClr val="tx2"/>
                </a:solidFill>
                <a:latin typeface="Rockwell" pitchFamily="18" charset="0"/>
              </a:rPr>
              <a:t>Mansdominerade</a:t>
            </a:r>
            <a:r>
              <a:rPr lang="en-US" sz="2400" dirty="0" smtClean="0">
                <a:solidFill>
                  <a:schemeClr val="tx2"/>
                </a:solidFill>
                <a:latin typeface="Rockwell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Rockwell" pitchFamily="18" charset="0"/>
              </a:rPr>
              <a:t>nätverk</a:t>
            </a:r>
            <a:r>
              <a:rPr lang="en-US" sz="2400" dirty="0">
                <a:solidFill>
                  <a:schemeClr val="tx2"/>
                </a:solidFill>
                <a:latin typeface="Rockwell" pitchFamily="18" charset="0"/>
              </a:rPr>
              <a:t> </a:t>
            </a:r>
          </a:p>
          <a:p>
            <a:r>
              <a:rPr lang="en-US" sz="2400" dirty="0" err="1" smtClean="0">
                <a:solidFill>
                  <a:schemeClr val="tx2"/>
                </a:solidFill>
                <a:latin typeface="Rockwell" pitchFamily="18" charset="0"/>
              </a:rPr>
              <a:t>Mansdominerade</a:t>
            </a:r>
            <a:r>
              <a:rPr lang="en-US" sz="2400" dirty="0" smtClean="0">
                <a:solidFill>
                  <a:schemeClr val="tx2"/>
                </a:solidFill>
                <a:latin typeface="Rockwell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Rockwell" pitchFamily="18" charset="0"/>
              </a:rPr>
              <a:t>branscher</a:t>
            </a:r>
            <a:endParaRPr lang="en-US" sz="2400" dirty="0" smtClean="0">
              <a:solidFill>
                <a:schemeClr val="tx2"/>
              </a:solidFill>
              <a:latin typeface="Rockwell" pitchFamily="18" charset="0"/>
            </a:endParaRPr>
          </a:p>
          <a:p>
            <a:r>
              <a:rPr lang="en-US" sz="2400" dirty="0" err="1" smtClean="0">
                <a:solidFill>
                  <a:schemeClr val="tx2"/>
                </a:solidFill>
                <a:latin typeface="Rockwell" pitchFamily="18" charset="0"/>
              </a:rPr>
              <a:t>Teknisk</a:t>
            </a:r>
            <a:r>
              <a:rPr lang="en-US" sz="2400" dirty="0" smtClean="0">
                <a:solidFill>
                  <a:schemeClr val="tx2"/>
                </a:solidFill>
                <a:latin typeface="Rockwell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Rockwell" pitchFamily="18" charset="0"/>
              </a:rPr>
              <a:t>utveckling</a:t>
            </a:r>
            <a:r>
              <a:rPr lang="en-US" sz="2400" dirty="0" smtClean="0">
                <a:solidFill>
                  <a:schemeClr val="tx2"/>
                </a:solidFill>
                <a:latin typeface="Rockwell" pitchFamily="18" charset="0"/>
              </a:rPr>
              <a:t> &amp; </a:t>
            </a:r>
            <a:r>
              <a:rPr lang="en-US" sz="2400" dirty="0" err="1" smtClean="0">
                <a:solidFill>
                  <a:schemeClr val="tx2"/>
                </a:solidFill>
                <a:latin typeface="Rockwell" pitchFamily="18" charset="0"/>
              </a:rPr>
              <a:t>produktinnovation</a:t>
            </a:r>
            <a:endParaRPr lang="sv-SE" sz="2400" dirty="0" smtClean="0">
              <a:solidFill>
                <a:schemeClr val="tx2"/>
              </a:solidFill>
              <a:latin typeface="Rockwell" pitchFamily="18" charset="0"/>
            </a:endParaRPr>
          </a:p>
        </p:txBody>
      </p:sp>
      <p:pic>
        <p:nvPicPr>
          <p:cNvPr id="4" name="Picture 7" descr="ko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54799">
            <a:off x="6539608" y="5226314"/>
            <a:ext cx="1089417" cy="1174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ko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4952">
            <a:off x="5251707" y="5670060"/>
            <a:ext cx="899982" cy="97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ko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54799">
            <a:off x="7903642" y="5579366"/>
            <a:ext cx="969564" cy="104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843808" y="3789040"/>
            <a:ext cx="6192688" cy="2262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400" b="1" dirty="0" smtClean="0">
                <a:solidFill>
                  <a:srgbClr val="009999"/>
                </a:solidFill>
                <a:latin typeface="Rockwell" pitchFamily="18" charset="0"/>
              </a:rPr>
              <a:t>Innovativa Sverige </a:t>
            </a:r>
            <a:r>
              <a:rPr lang="sv-SE" dirty="0" smtClean="0">
                <a:latin typeface="Rockwell" pitchFamily="18" charset="0"/>
              </a:rPr>
              <a:t>2004</a:t>
            </a:r>
          </a:p>
          <a:p>
            <a:pPr>
              <a:spcBef>
                <a:spcPct val="50000"/>
              </a:spcBef>
            </a:pPr>
            <a:r>
              <a:rPr lang="sv-SE" dirty="0" smtClean="0">
                <a:latin typeface="Rockwell" pitchFamily="18" charset="0"/>
              </a:rPr>
              <a:t>Traditionella näringar (skog</a:t>
            </a:r>
            <a:r>
              <a:rPr lang="sv-SE" dirty="0">
                <a:latin typeface="Rockwell" pitchFamily="18" charset="0"/>
              </a:rPr>
              <a:t>, papper, pappersmassa, fordon, gruva, stål, telekommunikationer och </a:t>
            </a:r>
            <a:r>
              <a:rPr lang="sv-SE" dirty="0" smtClean="0">
                <a:latin typeface="Rockwell" pitchFamily="18" charset="0"/>
              </a:rPr>
              <a:t>läkemedel)</a:t>
            </a:r>
          </a:p>
          <a:p>
            <a:pPr>
              <a:spcBef>
                <a:spcPct val="50000"/>
              </a:spcBef>
            </a:pPr>
            <a:r>
              <a:rPr lang="sv-SE" dirty="0">
                <a:latin typeface="Rockwell" pitchFamily="18" charset="0"/>
              </a:rPr>
              <a:t>N</a:t>
            </a:r>
            <a:r>
              <a:rPr lang="sv-SE" dirty="0" smtClean="0">
                <a:latin typeface="Rockwell" pitchFamily="18" charset="0"/>
              </a:rPr>
              <a:t>ya områden(IT, mikroelektronik</a:t>
            </a:r>
            <a:r>
              <a:rPr lang="sv-SE" dirty="0">
                <a:latin typeface="Rockwell" pitchFamily="18" charset="0"/>
              </a:rPr>
              <a:t>, biovetenskap, </a:t>
            </a:r>
            <a:r>
              <a:rPr lang="sv-SE" dirty="0" smtClean="0">
                <a:latin typeface="Rockwell" pitchFamily="18" charset="0"/>
              </a:rPr>
              <a:t>hälsoteknik, </a:t>
            </a:r>
            <a:r>
              <a:rPr lang="sv-SE" dirty="0">
                <a:latin typeface="Rockwell" pitchFamily="18" charset="0"/>
              </a:rPr>
              <a:t>trafiksäkerhet, miljö och </a:t>
            </a:r>
            <a:r>
              <a:rPr lang="sv-SE" dirty="0" smtClean="0">
                <a:latin typeface="Rockwell" pitchFamily="18" charset="0"/>
              </a:rPr>
              <a:t>energi.)</a:t>
            </a:r>
          </a:p>
          <a:p>
            <a:pPr>
              <a:spcBef>
                <a:spcPct val="50000"/>
              </a:spcBef>
            </a:pPr>
            <a:r>
              <a:rPr lang="sv-SE" dirty="0" smtClean="0">
                <a:latin typeface="Rockwell" pitchFamily="18" charset="0"/>
              </a:rPr>
              <a:t>Spetskompetenser (musik</a:t>
            </a:r>
            <a:r>
              <a:rPr lang="sv-SE" dirty="0">
                <a:latin typeface="Rockwell" pitchFamily="18" charset="0"/>
              </a:rPr>
              <a:t>, </a:t>
            </a:r>
            <a:r>
              <a:rPr lang="sv-SE" dirty="0" smtClean="0">
                <a:latin typeface="Rockwell" pitchFamily="18" charset="0"/>
              </a:rPr>
              <a:t>design, mat)</a:t>
            </a:r>
            <a:endParaRPr lang="sv-SE" dirty="0">
              <a:latin typeface="Rockwell" pitchFamily="18" charset="0"/>
            </a:endParaRPr>
          </a:p>
        </p:txBody>
      </p:sp>
      <p:pic>
        <p:nvPicPr>
          <p:cNvPr id="4" name="Picture 7" descr="ko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365625"/>
            <a:ext cx="190817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 descr="ko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276475"/>
            <a:ext cx="190817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ko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88913"/>
            <a:ext cx="190817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951312" y="1312597"/>
            <a:ext cx="6192688" cy="2908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2">
            <a:spAutoFit/>
          </a:bodyPr>
          <a:lstStyle/>
          <a:p>
            <a:pPr>
              <a:spcBef>
                <a:spcPct val="50000"/>
              </a:spcBef>
            </a:pPr>
            <a:r>
              <a:rPr lang="sv-SE" dirty="0" smtClean="0">
                <a:latin typeface="Rockwell" pitchFamily="18" charset="0"/>
              </a:rPr>
              <a:t>Läkemedel</a:t>
            </a:r>
          </a:p>
          <a:p>
            <a:pPr>
              <a:spcBef>
                <a:spcPct val="50000"/>
              </a:spcBef>
            </a:pPr>
            <a:r>
              <a:rPr lang="sv-SE" dirty="0">
                <a:latin typeface="Rockwell" pitchFamily="18" charset="0"/>
              </a:rPr>
              <a:t>B</a:t>
            </a:r>
            <a:r>
              <a:rPr lang="sv-SE" dirty="0" smtClean="0">
                <a:latin typeface="Rockwell" pitchFamily="18" charset="0"/>
              </a:rPr>
              <a:t>ioteknik &amp; medicinteknik</a:t>
            </a:r>
          </a:p>
          <a:p>
            <a:pPr>
              <a:spcBef>
                <a:spcPct val="50000"/>
              </a:spcBef>
            </a:pPr>
            <a:r>
              <a:rPr lang="sv-SE" dirty="0" smtClean="0">
                <a:latin typeface="Rockwell" pitchFamily="18" charset="0"/>
              </a:rPr>
              <a:t>Flyg- </a:t>
            </a:r>
            <a:r>
              <a:rPr lang="sv-SE" dirty="0">
                <a:latin typeface="Rockwell" pitchFamily="18" charset="0"/>
              </a:rPr>
              <a:t>och </a:t>
            </a:r>
            <a:r>
              <a:rPr lang="sv-SE" dirty="0" smtClean="0">
                <a:latin typeface="Rockwell" pitchFamily="18" charset="0"/>
              </a:rPr>
              <a:t>rymdindustrin</a:t>
            </a:r>
          </a:p>
          <a:p>
            <a:pPr>
              <a:spcBef>
                <a:spcPct val="50000"/>
              </a:spcBef>
            </a:pPr>
            <a:endParaRPr lang="sv-SE" dirty="0" smtClean="0">
              <a:latin typeface="Rockwell" pitchFamily="18" charset="0"/>
            </a:endParaRPr>
          </a:p>
          <a:p>
            <a:pPr>
              <a:spcBef>
                <a:spcPct val="50000"/>
              </a:spcBef>
            </a:pPr>
            <a:endParaRPr lang="sv-SE" dirty="0" smtClean="0">
              <a:latin typeface="Rockwell" pitchFamily="18" charset="0"/>
            </a:endParaRPr>
          </a:p>
          <a:p>
            <a:pPr>
              <a:spcBef>
                <a:spcPct val="50000"/>
              </a:spcBef>
            </a:pPr>
            <a:endParaRPr lang="sv-SE" dirty="0">
              <a:latin typeface="Rockwell" pitchFamily="18" charset="0"/>
            </a:endParaRPr>
          </a:p>
          <a:p>
            <a:pPr>
              <a:spcBef>
                <a:spcPct val="50000"/>
              </a:spcBef>
            </a:pPr>
            <a:endParaRPr lang="sv-SE" dirty="0" smtClean="0">
              <a:latin typeface="Rockwell" pitchFamily="18" charset="0"/>
            </a:endParaRPr>
          </a:p>
          <a:p>
            <a:pPr>
              <a:spcBef>
                <a:spcPct val="50000"/>
              </a:spcBef>
            </a:pPr>
            <a:r>
              <a:rPr lang="sv-SE" dirty="0" smtClean="0">
                <a:latin typeface="Rockwell" pitchFamily="18" charset="0"/>
              </a:rPr>
              <a:t>IT- </a:t>
            </a:r>
            <a:r>
              <a:rPr lang="sv-SE" dirty="0">
                <a:latin typeface="Rockwell" pitchFamily="18" charset="0"/>
              </a:rPr>
              <a:t>och </a:t>
            </a:r>
            <a:r>
              <a:rPr lang="sv-SE" dirty="0" smtClean="0">
                <a:latin typeface="Rockwell" pitchFamily="18" charset="0"/>
              </a:rPr>
              <a:t>telekombranschen</a:t>
            </a:r>
          </a:p>
          <a:p>
            <a:pPr>
              <a:spcBef>
                <a:spcPct val="50000"/>
              </a:spcBef>
            </a:pPr>
            <a:r>
              <a:rPr lang="sv-SE" dirty="0" smtClean="0">
                <a:latin typeface="Rockwell" pitchFamily="18" charset="0"/>
              </a:rPr>
              <a:t>Metallurgiindustri</a:t>
            </a:r>
          </a:p>
          <a:p>
            <a:pPr>
              <a:spcBef>
                <a:spcPct val="50000"/>
              </a:spcBef>
            </a:pPr>
            <a:r>
              <a:rPr lang="sv-SE" dirty="0" smtClean="0">
                <a:latin typeface="Rockwell" pitchFamily="18" charset="0"/>
              </a:rPr>
              <a:t>Fordonsindustrin</a:t>
            </a:r>
          </a:p>
          <a:p>
            <a:pPr>
              <a:spcBef>
                <a:spcPct val="50000"/>
              </a:spcBef>
            </a:pPr>
            <a:r>
              <a:rPr lang="sv-SE" dirty="0" smtClean="0">
                <a:latin typeface="Rockwell" pitchFamily="18" charset="0"/>
              </a:rPr>
              <a:t>Skogs- </a:t>
            </a:r>
            <a:r>
              <a:rPr lang="sv-SE" dirty="0">
                <a:latin typeface="Rockwell" pitchFamily="18" charset="0"/>
              </a:rPr>
              <a:t>och </a:t>
            </a:r>
            <a:r>
              <a:rPr lang="sv-SE" dirty="0" smtClean="0">
                <a:latin typeface="Rockwell" pitchFamily="18" charset="0"/>
              </a:rPr>
              <a:t>träindustrin</a:t>
            </a:r>
            <a:endParaRPr lang="sv-SE" dirty="0">
              <a:latin typeface="Rockwell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34965" y="739603"/>
            <a:ext cx="478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rgbClr val="009999"/>
                </a:solidFill>
                <a:latin typeface="Rockwell" pitchFamily="18" charset="0"/>
              </a:rPr>
              <a:t>Nyckelbranscher </a:t>
            </a:r>
            <a:r>
              <a:rPr lang="sv-SE" sz="2400" b="1" dirty="0" smtClean="0">
                <a:solidFill>
                  <a:srgbClr val="009999"/>
                </a:solidFill>
                <a:latin typeface="Rockwell" pitchFamily="18" charset="0"/>
              </a:rPr>
              <a:t>i Sverige </a:t>
            </a:r>
            <a:r>
              <a:rPr lang="sv-SE" dirty="0" smtClean="0">
                <a:latin typeface="Rockwell" pitchFamily="18" charset="0"/>
              </a:rPr>
              <a:t>2007</a:t>
            </a:r>
            <a:endParaRPr lang="sv-SE" dirty="0"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88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73105" y="1124744"/>
            <a:ext cx="5959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3200" b="1" dirty="0" smtClean="0">
                <a:solidFill>
                  <a:srgbClr val="009999"/>
                </a:solidFill>
                <a:latin typeface="Rockwell" pitchFamily="18" charset="0"/>
              </a:rPr>
              <a:t>Steg 2 – Omvänt perspektiv</a:t>
            </a:r>
            <a:endParaRPr lang="sv-SE" sz="3200" b="1" dirty="0">
              <a:solidFill>
                <a:srgbClr val="009999"/>
              </a:solidFill>
              <a:latin typeface="Rockwell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618" y="2132856"/>
            <a:ext cx="87799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9999"/>
                </a:solidFill>
                <a:latin typeface="Rockwell" pitchFamily="18" charset="0"/>
              </a:rPr>
              <a:t>Politiska</a:t>
            </a:r>
            <a:r>
              <a:rPr lang="en-US" sz="2400" dirty="0">
                <a:solidFill>
                  <a:srgbClr val="009999"/>
                </a:solidFill>
                <a:latin typeface="Rockwell" pitchFamily="18" charset="0"/>
              </a:rPr>
              <a:t> </a:t>
            </a:r>
            <a:r>
              <a:rPr lang="en-US" sz="2400" dirty="0" err="1">
                <a:solidFill>
                  <a:srgbClr val="009999"/>
                </a:solidFill>
                <a:latin typeface="Rockwell" pitchFamily="18" charset="0"/>
              </a:rPr>
              <a:t>satsningar</a:t>
            </a:r>
            <a:r>
              <a:rPr lang="en-US" sz="2400" dirty="0">
                <a:solidFill>
                  <a:srgbClr val="009999"/>
                </a:solidFill>
                <a:latin typeface="Rockwell" pitchFamily="18" charset="0"/>
              </a:rPr>
              <a:t> &amp; </a:t>
            </a:r>
            <a:r>
              <a:rPr lang="en-US" sz="2400" dirty="0" err="1">
                <a:solidFill>
                  <a:srgbClr val="009999"/>
                </a:solidFill>
                <a:latin typeface="Rockwell" pitchFamily="18" charset="0"/>
              </a:rPr>
              <a:t>innovationsnätverk</a:t>
            </a:r>
            <a:r>
              <a:rPr lang="en-US" sz="2400" dirty="0">
                <a:solidFill>
                  <a:srgbClr val="009999"/>
                </a:solidFill>
                <a:latin typeface="Rockwell" pitchFamily="18" charset="0"/>
              </a:rPr>
              <a:t> </a:t>
            </a:r>
            <a:r>
              <a:rPr lang="en-US" sz="2400" dirty="0" err="1">
                <a:solidFill>
                  <a:srgbClr val="009999"/>
                </a:solidFill>
                <a:latin typeface="Rockwell" pitchFamily="18" charset="0"/>
              </a:rPr>
              <a:t>har</a:t>
            </a:r>
            <a:r>
              <a:rPr lang="en-US" sz="2400" dirty="0">
                <a:solidFill>
                  <a:srgbClr val="009999"/>
                </a:solidFill>
                <a:latin typeface="Rockwell" pitchFamily="18" charset="0"/>
              </a:rPr>
              <a:t> </a:t>
            </a:r>
            <a:r>
              <a:rPr lang="en-US" sz="2400" dirty="0" err="1" smtClean="0">
                <a:solidFill>
                  <a:srgbClr val="009999"/>
                </a:solidFill>
                <a:latin typeface="Rockwell" pitchFamily="18" charset="0"/>
              </a:rPr>
              <a:t>nedprioriterat</a:t>
            </a:r>
            <a:r>
              <a:rPr lang="en-US" sz="2400" dirty="0">
                <a:solidFill>
                  <a:srgbClr val="009999"/>
                </a:solidFill>
                <a:latin typeface="Rockwell" pitchFamily="18" charset="0"/>
              </a:rPr>
              <a:t>:</a:t>
            </a:r>
          </a:p>
          <a:p>
            <a:endParaRPr lang="en-US" sz="2400" dirty="0">
              <a:solidFill>
                <a:srgbClr val="009999"/>
              </a:solidFill>
              <a:latin typeface="Rockwell" pitchFamily="18" charset="0"/>
            </a:endParaRPr>
          </a:p>
          <a:p>
            <a:r>
              <a:rPr lang="en-US" sz="2400" dirty="0" err="1" smtClean="0">
                <a:solidFill>
                  <a:schemeClr val="tx2"/>
                </a:solidFill>
                <a:latin typeface="Rockwell" pitchFamily="18" charset="0"/>
              </a:rPr>
              <a:t>Kvinnodominerade</a:t>
            </a:r>
            <a:r>
              <a:rPr lang="en-US" sz="2400" dirty="0" smtClean="0">
                <a:solidFill>
                  <a:schemeClr val="tx2"/>
                </a:solidFill>
                <a:latin typeface="Rockwell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Rockwell" pitchFamily="18" charset="0"/>
              </a:rPr>
              <a:t>nätverk</a:t>
            </a:r>
            <a:r>
              <a:rPr lang="en-US" sz="2400" dirty="0">
                <a:solidFill>
                  <a:schemeClr val="tx2"/>
                </a:solidFill>
                <a:latin typeface="Rockwell" pitchFamily="18" charset="0"/>
              </a:rPr>
              <a:t> </a:t>
            </a:r>
          </a:p>
          <a:p>
            <a:r>
              <a:rPr lang="en-US" sz="2400" dirty="0" err="1" smtClean="0">
                <a:solidFill>
                  <a:schemeClr val="tx2"/>
                </a:solidFill>
                <a:latin typeface="Rockwell" pitchFamily="18" charset="0"/>
              </a:rPr>
              <a:t>Kvinnodominerade</a:t>
            </a:r>
            <a:r>
              <a:rPr lang="en-US" sz="2400" dirty="0" smtClean="0">
                <a:solidFill>
                  <a:schemeClr val="tx2"/>
                </a:solidFill>
                <a:latin typeface="Rockwell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Rockwell" pitchFamily="18" charset="0"/>
              </a:rPr>
              <a:t>branscher</a:t>
            </a:r>
            <a:endParaRPr lang="en-US" sz="2400" dirty="0">
              <a:solidFill>
                <a:schemeClr val="tx2"/>
              </a:solidFill>
              <a:latin typeface="Rockwell" pitchFamily="18" charset="0"/>
            </a:endParaRPr>
          </a:p>
          <a:p>
            <a:r>
              <a:rPr lang="en-US" sz="2400" dirty="0" err="1" smtClean="0">
                <a:solidFill>
                  <a:schemeClr val="tx2"/>
                </a:solidFill>
                <a:latin typeface="Rockwell" pitchFamily="18" charset="0"/>
              </a:rPr>
              <a:t>Tjänsteinnovation</a:t>
            </a:r>
            <a:r>
              <a:rPr lang="en-US" sz="2400" dirty="0" smtClean="0">
                <a:solidFill>
                  <a:schemeClr val="tx2"/>
                </a:solidFill>
                <a:latin typeface="Rockwell" pitchFamily="18" charset="0"/>
              </a:rPr>
              <a:t> &amp; social innovation</a:t>
            </a:r>
            <a:endParaRPr lang="sv-SE" sz="2400" dirty="0">
              <a:solidFill>
                <a:schemeClr val="tx2"/>
              </a:solidFill>
              <a:latin typeface="Rockwell" pitchFamily="18" charset="0"/>
            </a:endParaRPr>
          </a:p>
        </p:txBody>
      </p:sp>
      <p:pic>
        <p:nvPicPr>
          <p:cNvPr id="4" name="Picture 7" descr="ko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54799">
            <a:off x="6539608" y="5226314"/>
            <a:ext cx="1089417" cy="1174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ko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4952">
            <a:off x="5251707" y="5670060"/>
            <a:ext cx="899982" cy="97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ko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54799">
            <a:off x="7903642" y="5579366"/>
            <a:ext cx="969564" cy="104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62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68312" y="1052736"/>
            <a:ext cx="4337843" cy="17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sv-SE" sz="3200" b="1" dirty="0" smtClean="0">
                <a:solidFill>
                  <a:srgbClr val="009999"/>
                </a:solidFill>
                <a:latin typeface="Rockwell" pitchFamily="18" charset="0"/>
              </a:rPr>
              <a:t>Resurscentra för kvinnor (RC) som innovationssystem</a:t>
            </a:r>
            <a:endParaRPr lang="sv-SE" sz="3200" b="1" dirty="0">
              <a:solidFill>
                <a:srgbClr val="009999"/>
              </a:solidFill>
              <a:latin typeface="Rockwell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468313" y="3716338"/>
            <a:ext cx="86756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sv-SE" sz="2400" dirty="0" smtClean="0">
                <a:latin typeface="Rockwell" pitchFamily="18" charset="0"/>
              </a:rPr>
              <a:t>Baseras på kvinnors företagande &amp; innovation</a:t>
            </a:r>
            <a:endParaRPr lang="sv-SE" sz="2400" dirty="0">
              <a:latin typeface="Rockwell" pitchFamily="18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68313" y="4365625"/>
            <a:ext cx="80645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sv-SE" sz="2400" dirty="0">
                <a:latin typeface="Rockwell" pitchFamily="18" charset="0"/>
              </a:rPr>
              <a:t>   </a:t>
            </a:r>
            <a:r>
              <a:rPr lang="sv-SE" sz="2400" dirty="0" smtClean="0">
                <a:latin typeface="Rockwell" pitchFamily="18" charset="0"/>
              </a:rPr>
              <a:t>Tjänsteinnovationer i kvinnodominerade näringar</a:t>
            </a:r>
            <a:endParaRPr lang="sv-SE" sz="2400" b="1" dirty="0">
              <a:latin typeface="Rockwell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68313" y="5013325"/>
            <a:ext cx="813593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sv-SE" sz="2400" dirty="0">
                <a:latin typeface="Rockwell" pitchFamily="18" charset="0"/>
                <a:cs typeface="Times New Roman" pitchFamily="18" charset="0"/>
              </a:rPr>
              <a:t>   </a:t>
            </a:r>
            <a:r>
              <a:rPr lang="sv-SE" sz="2400" dirty="0" smtClean="0">
                <a:latin typeface="Rockwell" pitchFamily="18" charset="0"/>
                <a:cs typeface="Times New Roman" pitchFamily="18" charset="0"/>
              </a:rPr>
              <a:t>Quadruple Helix istället för Triple Helix</a:t>
            </a:r>
            <a:endParaRPr lang="sv-SE" sz="2400" b="1" dirty="0">
              <a:latin typeface="Rockwell" pitchFamily="18" charset="0"/>
            </a:endParaRPr>
          </a:p>
        </p:txBody>
      </p:sp>
      <p:pic>
        <p:nvPicPr>
          <p:cNvPr id="6" name="Picture 8" descr="Dörr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04813"/>
            <a:ext cx="3600450" cy="2417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10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73105" y="1124744"/>
            <a:ext cx="5959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3200" b="1" dirty="0" smtClean="0">
                <a:solidFill>
                  <a:srgbClr val="009999"/>
                </a:solidFill>
                <a:latin typeface="Rockwell" pitchFamily="18" charset="0"/>
              </a:rPr>
              <a:t>Steg 3 – Omvandling</a:t>
            </a:r>
            <a:endParaRPr lang="sv-SE" sz="3200" b="1" dirty="0">
              <a:solidFill>
                <a:srgbClr val="009999"/>
              </a:solidFill>
              <a:latin typeface="Rockwell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618" y="2132856"/>
            <a:ext cx="87799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9999"/>
                </a:solidFill>
                <a:latin typeface="Rockwell" pitchFamily="18" charset="0"/>
              </a:rPr>
              <a:t>Politiska</a:t>
            </a:r>
            <a:r>
              <a:rPr lang="en-US" sz="2400" dirty="0">
                <a:solidFill>
                  <a:srgbClr val="009999"/>
                </a:solidFill>
                <a:latin typeface="Rockwell" pitchFamily="18" charset="0"/>
              </a:rPr>
              <a:t> </a:t>
            </a:r>
            <a:r>
              <a:rPr lang="en-US" sz="2400" dirty="0" err="1">
                <a:solidFill>
                  <a:srgbClr val="009999"/>
                </a:solidFill>
                <a:latin typeface="Rockwell" pitchFamily="18" charset="0"/>
              </a:rPr>
              <a:t>satsningar</a:t>
            </a:r>
            <a:r>
              <a:rPr lang="en-US" sz="2400" dirty="0">
                <a:solidFill>
                  <a:srgbClr val="009999"/>
                </a:solidFill>
                <a:latin typeface="Rockwell" pitchFamily="18" charset="0"/>
              </a:rPr>
              <a:t> &amp; </a:t>
            </a:r>
            <a:r>
              <a:rPr lang="en-US" sz="2400" dirty="0" err="1">
                <a:solidFill>
                  <a:srgbClr val="009999"/>
                </a:solidFill>
                <a:latin typeface="Rockwell" pitchFamily="18" charset="0"/>
              </a:rPr>
              <a:t>innovationsnätverk</a:t>
            </a:r>
            <a:r>
              <a:rPr lang="en-US" sz="2400" dirty="0">
                <a:solidFill>
                  <a:srgbClr val="009999"/>
                </a:solidFill>
                <a:latin typeface="Rockwell" pitchFamily="18" charset="0"/>
              </a:rPr>
              <a:t> </a:t>
            </a:r>
            <a:r>
              <a:rPr lang="en-US" sz="2400" dirty="0" err="1" smtClean="0">
                <a:solidFill>
                  <a:srgbClr val="009999"/>
                </a:solidFill>
                <a:latin typeface="Rockwell" pitchFamily="18" charset="0"/>
              </a:rPr>
              <a:t>som</a:t>
            </a:r>
            <a:r>
              <a:rPr lang="en-US" sz="2400" dirty="0" smtClean="0">
                <a:solidFill>
                  <a:srgbClr val="009999"/>
                </a:solidFill>
                <a:latin typeface="Rockwell" pitchFamily="18" charset="0"/>
              </a:rPr>
              <a:t> </a:t>
            </a:r>
            <a:r>
              <a:rPr lang="en-US" sz="2400" dirty="0" err="1" smtClean="0">
                <a:solidFill>
                  <a:srgbClr val="009999"/>
                </a:solidFill>
                <a:latin typeface="Rockwell" pitchFamily="18" charset="0"/>
              </a:rPr>
              <a:t>prioriterar</a:t>
            </a:r>
            <a:r>
              <a:rPr lang="en-US" sz="2400" dirty="0" smtClean="0">
                <a:solidFill>
                  <a:srgbClr val="009999"/>
                </a:solidFill>
                <a:latin typeface="Rockwell" pitchFamily="18" charset="0"/>
              </a:rPr>
              <a:t>:</a:t>
            </a:r>
            <a:endParaRPr lang="en-US" sz="2400" dirty="0">
              <a:solidFill>
                <a:srgbClr val="009999"/>
              </a:solidFill>
              <a:latin typeface="Rockwell" pitchFamily="18" charset="0"/>
            </a:endParaRPr>
          </a:p>
          <a:p>
            <a:endParaRPr lang="en-US" sz="2400" dirty="0">
              <a:solidFill>
                <a:srgbClr val="009999"/>
              </a:solidFill>
              <a:latin typeface="Rockwell" pitchFamily="18" charset="0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Rockwell" pitchFamily="18" charset="0"/>
              </a:rPr>
              <a:t>Mans- </a:t>
            </a:r>
            <a:r>
              <a:rPr lang="en-US" sz="2400" i="1" dirty="0" err="1" smtClean="0">
                <a:solidFill>
                  <a:schemeClr val="tx2"/>
                </a:solidFill>
                <a:latin typeface="Rockwell" pitchFamily="18" charset="0"/>
              </a:rPr>
              <a:t>och</a:t>
            </a:r>
            <a:r>
              <a:rPr lang="en-US" sz="2400" dirty="0" smtClean="0">
                <a:solidFill>
                  <a:schemeClr val="tx2"/>
                </a:solidFill>
                <a:latin typeface="Rockwell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Rockwell" pitchFamily="18" charset="0"/>
              </a:rPr>
              <a:t>kvinnodominerade</a:t>
            </a:r>
            <a:r>
              <a:rPr lang="en-US" sz="2400" dirty="0" smtClean="0">
                <a:solidFill>
                  <a:schemeClr val="tx2"/>
                </a:solidFill>
                <a:latin typeface="Rockwell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Rockwell" pitchFamily="18" charset="0"/>
              </a:rPr>
              <a:t>nätverk</a:t>
            </a:r>
            <a:r>
              <a:rPr lang="en-US" sz="2400" dirty="0">
                <a:solidFill>
                  <a:schemeClr val="tx2"/>
                </a:solidFill>
                <a:latin typeface="Rockwell" pitchFamily="18" charset="0"/>
              </a:rPr>
              <a:t> </a:t>
            </a:r>
            <a:endParaRPr lang="en-US" sz="2400" dirty="0" smtClean="0">
              <a:solidFill>
                <a:schemeClr val="tx2"/>
              </a:solidFill>
              <a:latin typeface="Rockwell" pitchFamily="18" charset="0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Rockwell" pitchFamily="18" charset="0"/>
              </a:rPr>
              <a:t>Mans- </a:t>
            </a:r>
            <a:r>
              <a:rPr lang="en-US" sz="2400" i="1" dirty="0" err="1" smtClean="0">
                <a:solidFill>
                  <a:schemeClr val="tx2"/>
                </a:solidFill>
                <a:latin typeface="Rockwell" pitchFamily="18" charset="0"/>
              </a:rPr>
              <a:t>och</a:t>
            </a:r>
            <a:r>
              <a:rPr lang="en-US" sz="2400" dirty="0" smtClean="0">
                <a:solidFill>
                  <a:schemeClr val="tx2"/>
                </a:solidFill>
                <a:latin typeface="Rockwell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Rockwell" pitchFamily="18" charset="0"/>
              </a:rPr>
              <a:t>kvinnodominerade</a:t>
            </a:r>
            <a:r>
              <a:rPr lang="en-US" sz="2400" dirty="0" smtClean="0">
                <a:solidFill>
                  <a:schemeClr val="tx2"/>
                </a:solidFill>
                <a:latin typeface="Rockwell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Rockwell" pitchFamily="18" charset="0"/>
              </a:rPr>
              <a:t>branscher</a:t>
            </a:r>
            <a:endParaRPr lang="en-US" sz="2400" dirty="0" smtClean="0">
              <a:solidFill>
                <a:schemeClr val="tx2"/>
              </a:solidFill>
              <a:latin typeface="Rockwell" pitchFamily="18" charset="0"/>
            </a:endParaRPr>
          </a:p>
          <a:p>
            <a:r>
              <a:rPr lang="en-US" sz="2400" dirty="0" err="1" smtClean="0">
                <a:solidFill>
                  <a:schemeClr val="tx2"/>
                </a:solidFill>
                <a:latin typeface="Rockwell" pitchFamily="18" charset="0"/>
              </a:rPr>
              <a:t>Teknisk</a:t>
            </a:r>
            <a:r>
              <a:rPr lang="en-US" sz="2400" dirty="0" smtClean="0">
                <a:solidFill>
                  <a:schemeClr val="tx2"/>
                </a:solidFill>
                <a:latin typeface="Rockwell" pitchFamily="18" charset="0"/>
              </a:rPr>
              <a:t> </a:t>
            </a:r>
            <a:r>
              <a:rPr lang="en-US" sz="2400" i="1" dirty="0" err="1" smtClean="0">
                <a:solidFill>
                  <a:schemeClr val="tx2"/>
                </a:solidFill>
                <a:latin typeface="Rockwell" pitchFamily="18" charset="0"/>
              </a:rPr>
              <a:t>och</a:t>
            </a:r>
            <a:r>
              <a:rPr lang="en-US" sz="2400" dirty="0" smtClean="0">
                <a:solidFill>
                  <a:schemeClr val="tx2"/>
                </a:solidFill>
                <a:latin typeface="Rockwell" pitchFamily="18" charset="0"/>
              </a:rPr>
              <a:t> social innovation</a:t>
            </a:r>
          </a:p>
          <a:p>
            <a:endParaRPr lang="en-US" sz="2400" dirty="0">
              <a:solidFill>
                <a:schemeClr val="tx2"/>
              </a:solidFill>
              <a:latin typeface="Rockwell" pitchFamily="18" charset="0"/>
            </a:endParaRPr>
          </a:p>
          <a:p>
            <a:r>
              <a:rPr lang="en-US" sz="2400" dirty="0" err="1">
                <a:solidFill>
                  <a:schemeClr val="tx2"/>
                </a:solidFill>
                <a:latin typeface="Rockwell" pitchFamily="18" charset="0"/>
              </a:rPr>
              <a:t>Gränsöverskridande</a:t>
            </a:r>
            <a:r>
              <a:rPr lang="en-US" sz="2400" dirty="0">
                <a:solidFill>
                  <a:schemeClr val="tx2"/>
                </a:solidFill>
                <a:latin typeface="Rockwell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Rockwell" pitchFamily="18" charset="0"/>
              </a:rPr>
              <a:t>nätverk</a:t>
            </a:r>
            <a:endParaRPr lang="en-US" sz="2400" dirty="0" smtClean="0">
              <a:solidFill>
                <a:schemeClr val="tx2"/>
              </a:solidFill>
              <a:latin typeface="Rockwell" pitchFamily="18" charset="0"/>
            </a:endParaRPr>
          </a:p>
          <a:p>
            <a:r>
              <a:rPr lang="en-US" sz="2400" dirty="0" err="1">
                <a:solidFill>
                  <a:schemeClr val="tx2"/>
                </a:solidFill>
                <a:latin typeface="Rockwell" pitchFamily="18" charset="0"/>
              </a:rPr>
              <a:t>Gränsöverskridande</a:t>
            </a:r>
            <a:r>
              <a:rPr lang="en-US" sz="2400" dirty="0">
                <a:solidFill>
                  <a:schemeClr val="tx2"/>
                </a:solidFill>
                <a:latin typeface="Rockwell" pitchFamily="18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Rockwell" pitchFamily="18" charset="0"/>
              </a:rPr>
              <a:t>innovation</a:t>
            </a:r>
            <a:endParaRPr lang="en-US" sz="2400" dirty="0">
              <a:solidFill>
                <a:schemeClr val="tx2"/>
              </a:solidFill>
              <a:latin typeface="Rockwell" pitchFamily="18" charset="0"/>
            </a:endParaRPr>
          </a:p>
        </p:txBody>
      </p:sp>
      <p:pic>
        <p:nvPicPr>
          <p:cNvPr id="4" name="Picture 7" descr="ko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54799">
            <a:off x="6539608" y="5226314"/>
            <a:ext cx="1089417" cy="1174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ko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4952">
            <a:off x="5251707" y="5670060"/>
            <a:ext cx="899982" cy="97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ko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54799">
            <a:off x="7903642" y="5579366"/>
            <a:ext cx="969564" cy="104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51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/>
          </p:cNvSpPr>
          <p:nvPr/>
        </p:nvSpPr>
        <p:spPr>
          <a:xfrm>
            <a:off x="317798" y="476672"/>
            <a:ext cx="8550623" cy="187220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sv-SE" sz="3200" b="1" dirty="0" err="1" smtClean="0">
                <a:solidFill>
                  <a:srgbClr val="009999"/>
                </a:solidFill>
                <a:latin typeface="Rockwell" pitchFamily="18" charset="0"/>
                <a:cs typeface="Arial" charset="0"/>
              </a:rPr>
              <a:t>Winnet</a:t>
            </a:r>
            <a:r>
              <a:rPr lang="sv-SE" sz="3200" b="1" dirty="0" smtClean="0">
                <a:solidFill>
                  <a:srgbClr val="009999"/>
                </a:solidFill>
                <a:latin typeface="Rockwell" pitchFamily="18" charset="0"/>
                <a:cs typeface="Arial" charset="0"/>
              </a:rPr>
              <a:t> Centre </a:t>
            </a:r>
            <a:r>
              <a:rPr lang="sv-SE" sz="3200" b="1" dirty="0" err="1" smtClean="0">
                <a:solidFill>
                  <a:srgbClr val="009999"/>
                </a:solidFill>
                <a:latin typeface="Rockwell" pitchFamily="18" charset="0"/>
                <a:cs typeface="Arial" charset="0"/>
              </a:rPr>
              <a:t>of</a:t>
            </a:r>
            <a:r>
              <a:rPr lang="sv-SE" sz="3200" b="1" dirty="0" smtClean="0">
                <a:solidFill>
                  <a:srgbClr val="009999"/>
                </a:solidFill>
                <a:latin typeface="Rockwell" pitchFamily="18" charset="0"/>
                <a:cs typeface="Arial" charset="0"/>
              </a:rPr>
              <a:t> </a:t>
            </a:r>
            <a:r>
              <a:rPr lang="sv-SE" sz="3200" b="1" dirty="0" err="1" smtClean="0">
                <a:solidFill>
                  <a:srgbClr val="009999"/>
                </a:solidFill>
                <a:latin typeface="Rockwell" pitchFamily="18" charset="0"/>
                <a:cs typeface="Arial" charset="0"/>
              </a:rPr>
              <a:t>Excellence</a:t>
            </a:r>
            <a:r>
              <a:rPr lang="sv-SE" sz="3200" b="1" dirty="0" smtClean="0">
                <a:solidFill>
                  <a:srgbClr val="009999"/>
                </a:solidFill>
                <a:latin typeface="Rockwell" pitchFamily="18" charset="0"/>
                <a:cs typeface="Arial" charset="0"/>
              </a:rPr>
              <a:t> </a:t>
            </a:r>
          </a:p>
          <a:p>
            <a:pPr algn="r" eaLnBrk="1" hangingPunct="1"/>
            <a:endParaRPr lang="sv-SE" sz="2400" dirty="0" smtClean="0">
              <a:latin typeface="Rockwell" pitchFamily="18" charset="0"/>
              <a:cs typeface="Arial" charset="0"/>
            </a:endParaRPr>
          </a:p>
          <a:p>
            <a:pPr eaLnBrk="1" hangingPunct="1"/>
            <a:r>
              <a:rPr lang="sv-SE" sz="2400" dirty="0" smtClean="0">
                <a:latin typeface="Rockwell" pitchFamily="18" charset="0"/>
                <a:cs typeface="Arial" charset="0"/>
              </a:rPr>
              <a:t>Ett innovationssystem för jämställd regional tillväxt</a:t>
            </a:r>
            <a:endParaRPr lang="sv-SE" sz="2400" dirty="0" smtClean="0">
              <a:solidFill>
                <a:srgbClr val="7030A0"/>
              </a:solidFill>
              <a:latin typeface="Rockwell" pitchFamily="18" charset="0"/>
              <a:cs typeface="Arial" charset="0"/>
            </a:endParaRPr>
          </a:p>
        </p:txBody>
      </p:sp>
      <p:pic>
        <p:nvPicPr>
          <p:cNvPr id="3" name="Picture 5" descr="Maskrosbo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30" y="3140968"/>
            <a:ext cx="2476148" cy="2190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26734" y="4347772"/>
            <a:ext cx="24479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sv-SE" sz="2400" dirty="0" smtClean="0">
                <a:latin typeface="Rockwell" pitchFamily="18" charset="0"/>
              </a:rPr>
              <a:t>Näringsliv           </a:t>
            </a:r>
            <a:endParaRPr lang="sv-SE" sz="2400" dirty="0">
              <a:latin typeface="Rockwell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94833" y="3316358"/>
            <a:ext cx="2448322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sv-SE" sz="2400" dirty="0" smtClean="0">
                <a:latin typeface="Rockwell" pitchFamily="18" charset="0"/>
              </a:rPr>
              <a:t>Tjänstemän</a:t>
            </a:r>
            <a:endParaRPr lang="sv-SE" sz="2400" dirty="0">
              <a:latin typeface="Rockwell" pitchFamily="18" charset="0"/>
            </a:endParaRPr>
          </a:p>
          <a:p>
            <a:pPr>
              <a:spcBef>
                <a:spcPct val="20000"/>
              </a:spcBef>
            </a:pPr>
            <a:endParaRPr lang="sv-SE" sz="2400" dirty="0">
              <a:latin typeface="Rockwell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778024" y="3309558"/>
            <a:ext cx="15812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sv-SE" sz="2400" dirty="0" smtClean="0">
                <a:latin typeface="Rockwell" pitchFamily="18" charset="0"/>
              </a:rPr>
              <a:t>Politiker</a:t>
            </a:r>
            <a:endParaRPr lang="sv-SE" sz="2400" dirty="0">
              <a:latin typeface="Rockwell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584998" y="5435118"/>
            <a:ext cx="20162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sv-SE" sz="2400" dirty="0" smtClean="0">
                <a:latin typeface="Rockwell" pitchFamily="18" charset="0"/>
              </a:rPr>
              <a:t>Forskare</a:t>
            </a:r>
            <a:endParaRPr lang="sv-SE" sz="2400" dirty="0">
              <a:latin typeface="Rockwell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817071" y="4509120"/>
            <a:ext cx="24479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sv-SE" sz="2400" dirty="0" smtClean="0">
                <a:latin typeface="Rockwell" pitchFamily="18" charset="0"/>
              </a:rPr>
              <a:t>Ideell sektor           </a:t>
            </a:r>
            <a:endParaRPr lang="sv-SE" sz="2400" dirty="0">
              <a:latin typeface="Rockwell" pitchFamily="18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369146" y="2204864"/>
            <a:ext cx="2447925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sv-SE" sz="2400" dirty="0" smtClean="0">
                <a:latin typeface="Rockwell" pitchFamily="18" charset="0"/>
              </a:rPr>
              <a:t>Resurscentra för kvinnor          </a:t>
            </a:r>
            <a:endParaRPr lang="sv-SE" sz="2400" dirty="0">
              <a:latin typeface="Rockwell" pitchFamily="18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95536" y="6037561"/>
            <a:ext cx="856895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sv-SE" sz="2000" dirty="0" smtClean="0">
                <a:solidFill>
                  <a:srgbClr val="009999"/>
                </a:solidFill>
                <a:latin typeface="Rockwell" pitchFamily="18" charset="0"/>
              </a:rPr>
              <a:t>Basindustri – Tjänstenäringar – Produktinnovation - Tjänsteinnovation </a:t>
            </a:r>
            <a:endParaRPr lang="sv-SE" sz="2000" dirty="0">
              <a:solidFill>
                <a:srgbClr val="009999"/>
              </a:solidFill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02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1477</TotalTime>
  <Words>417</Words>
  <Application>Microsoft Office PowerPoint</Application>
  <PresentationFormat>Bildspel på skärmen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Default Design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mallin</dc:creator>
  <cp:lastModifiedBy>packard bell</cp:lastModifiedBy>
  <cp:revision>447</cp:revision>
  <dcterms:created xsi:type="dcterms:W3CDTF">2011-01-15T16:02:39Z</dcterms:created>
  <dcterms:modified xsi:type="dcterms:W3CDTF">2012-08-29T17:41:09Z</dcterms:modified>
</cp:coreProperties>
</file>