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2" r:id="rId4"/>
    <p:sldId id="265" r:id="rId5"/>
    <p:sldId id="266" r:id="rId6"/>
    <p:sldId id="267" r:id="rId7"/>
    <p:sldId id="268" r:id="rId8"/>
    <p:sldId id="269" r:id="rId9"/>
    <p:sldId id="263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7A"/>
    <a:srgbClr val="9F0015"/>
    <a:srgbClr val="910766"/>
    <a:srgbClr val="ED8B00"/>
    <a:srgbClr val="006BA6"/>
    <a:srgbClr val="4F1D78"/>
    <a:srgbClr val="B7BF10"/>
    <a:srgbClr val="5F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51" autoAdjust="0"/>
  </p:normalViewPr>
  <p:slideViewPr>
    <p:cSldViewPr snapToGrid="0" snapToObjects="1"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org.bas.se\DFS-Data-01\gem_dok\Ungf\F&#246;rbundet\Statistik%20&amp;%20Unders&#246;kningar\Statistik\&#197;RLIG%20STATISTIK\STORA%20STATISTIKDOKUMENTET%201980-201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v-SE" sz="2400"/>
              <a:t>Antal</a:t>
            </a:r>
            <a:r>
              <a:rPr lang="sv-SE" sz="2400" baseline="0"/>
              <a:t> UF-företag och UF-företagare de senaste 10 åren</a:t>
            </a:r>
            <a:endParaRPr lang="sv-SE" sz="240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5272216118858398E-2"/>
          <c:y val="0.14018345533147419"/>
          <c:w val="0.78043953250885234"/>
          <c:h val="0.80748129150737324"/>
        </c:manualLayout>
      </c:layout>
      <c:barChart>
        <c:barDir val="col"/>
        <c:grouping val="clustered"/>
        <c:varyColors val="0"/>
        <c:ser>
          <c:idx val="0"/>
          <c:order val="0"/>
          <c:tx>
            <c:v>Antal UF-företag</c:v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Statistik!$X$4:$AG$4</c:f>
              <c:strCache>
                <c:ptCount val="10"/>
                <c:pt idx="0">
                  <c:v> 02/03</c:v>
                </c:pt>
                <c:pt idx="1">
                  <c:v> 03/04</c:v>
                </c:pt>
                <c:pt idx="2">
                  <c:v> 04/05</c:v>
                </c:pt>
                <c:pt idx="3">
                  <c:v> 05/06</c:v>
                </c:pt>
                <c:pt idx="4">
                  <c:v> 06/07</c:v>
                </c:pt>
                <c:pt idx="5">
                  <c:v> 07/08</c:v>
                </c:pt>
                <c:pt idx="6">
                  <c:v> 08/09</c:v>
                </c:pt>
                <c:pt idx="7">
                  <c:v> 09/10</c:v>
                </c:pt>
                <c:pt idx="8">
                  <c:v>10/11</c:v>
                </c:pt>
                <c:pt idx="9">
                  <c:v>11/12</c:v>
                </c:pt>
              </c:strCache>
            </c:strRef>
          </c:cat>
          <c:val>
            <c:numRef>
              <c:f>Statistik!$X$5:$AG$5</c:f>
              <c:numCache>
                <c:formatCode>General</c:formatCode>
                <c:ptCount val="10"/>
                <c:pt idx="0">
                  <c:v>2402</c:v>
                </c:pt>
                <c:pt idx="1">
                  <c:v>2635</c:v>
                </c:pt>
                <c:pt idx="2">
                  <c:v>2909</c:v>
                </c:pt>
                <c:pt idx="3">
                  <c:v>3366</c:v>
                </c:pt>
                <c:pt idx="4">
                  <c:v>4048</c:v>
                </c:pt>
                <c:pt idx="5">
                  <c:v>4635</c:v>
                </c:pt>
                <c:pt idx="6">
                  <c:v>5622</c:v>
                </c:pt>
                <c:pt idx="7">
                  <c:v>6050</c:v>
                </c:pt>
                <c:pt idx="8">
                  <c:v>6245</c:v>
                </c:pt>
                <c:pt idx="9">
                  <c:v>6452</c:v>
                </c:pt>
              </c:numCache>
            </c:numRef>
          </c:val>
        </c:ser>
        <c:ser>
          <c:idx val="1"/>
          <c:order val="1"/>
          <c:tx>
            <c:v>Antal UF-företagare</c:v>
          </c:tx>
          <c:spPr>
            <a:solidFill>
              <a:srgbClr val="AF1685"/>
            </a:solidFill>
          </c:spPr>
          <c:invertIfNegative val="0"/>
          <c:dLbls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Statistik!$X$4:$AG$4</c:f>
              <c:strCache>
                <c:ptCount val="10"/>
                <c:pt idx="0">
                  <c:v> 02/03</c:v>
                </c:pt>
                <c:pt idx="1">
                  <c:v> 03/04</c:v>
                </c:pt>
                <c:pt idx="2">
                  <c:v> 04/05</c:v>
                </c:pt>
                <c:pt idx="3">
                  <c:v> 05/06</c:v>
                </c:pt>
                <c:pt idx="4">
                  <c:v> 06/07</c:v>
                </c:pt>
                <c:pt idx="5">
                  <c:v> 07/08</c:v>
                </c:pt>
                <c:pt idx="6">
                  <c:v> 08/09</c:v>
                </c:pt>
                <c:pt idx="7">
                  <c:v> 09/10</c:v>
                </c:pt>
                <c:pt idx="8">
                  <c:v>10/11</c:v>
                </c:pt>
                <c:pt idx="9">
                  <c:v>11/12</c:v>
                </c:pt>
              </c:strCache>
            </c:strRef>
          </c:cat>
          <c:val>
            <c:numRef>
              <c:f>Statistik!$X$6:$AG$6</c:f>
              <c:numCache>
                <c:formatCode>General</c:formatCode>
                <c:ptCount val="10"/>
                <c:pt idx="0" formatCode="#,##0">
                  <c:v>9459</c:v>
                </c:pt>
                <c:pt idx="1">
                  <c:v>10005</c:v>
                </c:pt>
                <c:pt idx="2">
                  <c:v>10559</c:v>
                </c:pt>
                <c:pt idx="3">
                  <c:v>11735</c:v>
                </c:pt>
                <c:pt idx="4">
                  <c:v>13907</c:v>
                </c:pt>
                <c:pt idx="5">
                  <c:v>15740</c:v>
                </c:pt>
                <c:pt idx="6">
                  <c:v>18462</c:v>
                </c:pt>
                <c:pt idx="7">
                  <c:v>19954</c:v>
                </c:pt>
                <c:pt idx="8">
                  <c:v>19820</c:v>
                </c:pt>
                <c:pt idx="9">
                  <c:v>20443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30112"/>
        <c:axId val="43531648"/>
      </c:barChart>
      <c:catAx>
        <c:axId val="4353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43531648"/>
        <c:crosses val="autoZero"/>
        <c:auto val="1"/>
        <c:lblAlgn val="ctr"/>
        <c:lblOffset val="100"/>
        <c:noMultiLvlLbl val="0"/>
      </c:catAx>
      <c:valAx>
        <c:axId val="43531648"/>
        <c:scaling>
          <c:orientation val="minMax"/>
          <c:max val="22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3530112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62100-3FB3-4474-8FAA-A515272794AB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120AF-D042-405C-A5BB-54E9F94227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75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13824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08F50E6-A067-48FD-B2C2-5BB68A3BC94C}" type="slidenum">
              <a:rPr lang="sv-SE" smtClean="0"/>
              <a:pPr eaLnBrk="1" hangingPunct="1"/>
              <a:t>2</a:t>
            </a:fld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1361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2A4DC1-0915-42FD-8951-6494C1E9E987}" type="slidenum">
              <a:rPr lang="sv-SE" smtClean="0"/>
              <a:pPr eaLnBrk="1" hangingPunct="1"/>
              <a:t>3</a:t>
            </a:fld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14131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C96DB4F-5320-4885-88BE-B727654ABA35}" type="slidenum">
              <a:rPr lang="sv-SE" smtClean="0"/>
              <a:pPr eaLnBrk="1" hangingPunct="1"/>
              <a:t>4</a:t>
            </a:fld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14234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9611A9E-2378-4006-848C-1D148D3C98A8}" type="slidenum">
              <a:rPr lang="sv-SE" smtClean="0"/>
              <a:pPr eaLnBrk="1" hangingPunct="1"/>
              <a:t>5</a:t>
            </a:fld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14336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0140C7D-0055-4703-9A12-D8C789B4C23B}" type="slidenum">
              <a:rPr lang="sv-SE" smtClean="0"/>
              <a:pPr eaLnBrk="1" hangingPunct="1"/>
              <a:t>6</a:t>
            </a:fld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1443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0D24BDF-BC1C-4DC9-904D-C5E74FB9BAB5}" type="slidenum">
              <a:rPr lang="sv-SE" smtClean="0"/>
              <a:pPr eaLnBrk="1" hangingPunct="1"/>
              <a:t>7</a:t>
            </a:fld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1454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17D03E4-CD40-4695-AD0B-3FAAA68B81B2}" type="slidenum">
              <a:rPr lang="sv-SE" smtClean="0"/>
              <a:pPr eaLnBrk="1" hangingPunct="1"/>
              <a:t>8</a:t>
            </a:fld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1372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6CFA45E-CA46-4AC8-801D-5816D7C3B30F}" type="slidenum">
              <a:rPr lang="sv-SE" smtClean="0"/>
              <a:pPr eaLnBrk="1" hangingPunct="1"/>
              <a:t>9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88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191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3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7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344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51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85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77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62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6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79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59FB-94DC-C54E-8295-BC125B656DF2}" type="datetimeFigureOut">
              <a:rPr lang="sv-SE" smtClean="0"/>
              <a:t>2012-09-07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5452-9A75-F24C-890A-45299F4E277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ung logga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406" y="165326"/>
            <a:ext cx="968936" cy="8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_MG_5785_SV.ps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16"/>
          <a:stretch/>
        </p:blipFill>
        <p:spPr>
          <a:xfrm>
            <a:off x="0" y="1149363"/>
            <a:ext cx="9144000" cy="5708637"/>
          </a:xfr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364286" y="24835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700" b="1" dirty="0" smtClean="0">
                <a:latin typeface="Arial"/>
                <a:cs typeface="Arial"/>
              </a:rPr>
              <a:t>Ung Företagsamhet</a:t>
            </a:r>
          </a:p>
          <a:p>
            <a:pPr algn="l"/>
            <a:r>
              <a:rPr lang="sv-SE" sz="1800" b="1" dirty="0" smtClean="0">
                <a:latin typeface="Arial"/>
                <a:cs typeface="Arial"/>
              </a:rPr>
              <a:t>- en organisation som utbildar i entreprenörskap</a:t>
            </a:r>
            <a:endParaRPr lang="sv-SE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24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14"/>
          <p:cNvSpPr>
            <a:spLocks noGrp="1"/>
          </p:cNvSpPr>
          <p:nvPr>
            <p:ph sz="half" idx="1"/>
          </p:nvPr>
        </p:nvSpPr>
        <p:spPr>
          <a:xfrm>
            <a:off x="808038" y="1233488"/>
            <a:ext cx="6103937" cy="562451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Läsåret 2011/2012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Antal regioner Ung Företagsamhet har verksamhet i: 24 (24)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Antal UF-företag: 6 452 (6 245) 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Antal UF-elever: 20 443 (19 980)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Antal kvinnliga elever: 10 752 (10 429)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Antal manliga elever: 9 691 (9 391)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Antal aktiva  lärare med UF-företag </a:t>
            </a:r>
            <a:br>
              <a:rPr lang="sv-SE" sz="2000" dirty="0" smtClean="0">
                <a:latin typeface="Georgia" pitchFamily="18" charset="0"/>
                <a:cs typeface="Arial" pitchFamily="34" charset="0"/>
              </a:rPr>
            </a:br>
            <a:r>
              <a:rPr lang="sv-SE" sz="2000" dirty="0" smtClean="0">
                <a:latin typeface="Georgia" pitchFamily="18" charset="0"/>
                <a:cs typeface="Arial" pitchFamily="34" charset="0"/>
              </a:rPr>
              <a:t>1 720 (1 618)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Antal rådgivare: 7 040 (7 196)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Antal skolor som erbjuder Ung Företag-</a:t>
            </a:r>
            <a:br>
              <a:rPr lang="sv-SE" sz="2000" dirty="0" smtClean="0">
                <a:latin typeface="Georgia" pitchFamily="18" charset="0"/>
                <a:cs typeface="Arial" pitchFamily="34" charset="0"/>
              </a:rPr>
            </a:br>
            <a:r>
              <a:rPr lang="sv-SE" sz="2000" dirty="0" smtClean="0">
                <a:latin typeface="Georgia" pitchFamily="18" charset="0"/>
                <a:cs typeface="Arial" pitchFamily="34" charset="0"/>
              </a:rPr>
              <a:t>samhets koncept UF-företagande: 591 (567)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Antal elever som drivit UF-företag sedan starten 1980: Ca 235 000</a:t>
            </a:r>
          </a:p>
          <a:p>
            <a:pPr marL="0" indent="0">
              <a:buFont typeface="Arial" pitchFamily="34" charset="0"/>
              <a:buNone/>
              <a:tabLst>
                <a:tab pos="0" algn="l"/>
              </a:tabLst>
              <a:defRPr/>
            </a:pP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Siffrorna inom parentes avser läsåret 2010/2011</a:t>
            </a:r>
            <a:endParaRPr lang="sv-S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D21D5-5428-4C13-8F7D-0C16357EB3E2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8372" name="Object 1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0485633"/>
              </p:ext>
            </p:extLst>
          </p:nvPr>
        </p:nvGraphicFramePr>
        <p:xfrm>
          <a:off x="6613810" y="1233488"/>
          <a:ext cx="2184400" cy="515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4" imgW="4050794" imgH="9561905" progId="">
                  <p:embed/>
                </p:oleObj>
              </mc:Choice>
              <mc:Fallback>
                <p:oleObj name="Image" r:id="rId4" imgW="4050794" imgH="9561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810" y="1233488"/>
                        <a:ext cx="2184400" cy="515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itle 1"/>
          <p:cNvSpPr txBox="1">
            <a:spLocks/>
          </p:cNvSpPr>
          <p:nvPr/>
        </p:nvSpPr>
        <p:spPr bwMode="auto">
          <a:xfrm>
            <a:off x="687388" y="355600"/>
            <a:ext cx="788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>
                <a:cs typeface="Arial" charset="0"/>
              </a:rPr>
              <a:t>Norr till söder</a:t>
            </a:r>
            <a:endParaRPr lang="sv-SE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B648F-9717-4541-98A5-EA82AF85FC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4" name="Diagram 3"/>
          <p:cNvGraphicFramePr>
            <a:graphicFrameLocks noGrp="1"/>
          </p:cNvGraphicFramePr>
          <p:nvPr/>
        </p:nvGraphicFramePr>
        <p:xfrm>
          <a:off x="0" y="268940"/>
          <a:ext cx="8848445" cy="618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62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ubrik 1"/>
          <p:cNvSpPr>
            <a:spLocks noGrp="1"/>
          </p:cNvSpPr>
          <p:nvPr>
            <p:ph type="title"/>
          </p:nvPr>
        </p:nvSpPr>
        <p:spPr>
          <a:xfrm>
            <a:off x="722313" y="339725"/>
            <a:ext cx="7886700" cy="1143000"/>
          </a:xfrm>
        </p:spPr>
        <p:txBody>
          <a:bodyPr/>
          <a:lstStyle/>
          <a:p>
            <a:r>
              <a:rPr lang="sv-SE" smtClean="0">
                <a:latin typeface="Arial" charset="0"/>
                <a:ea typeface="ＭＳ Ｐゴシック" pitchFamily="34" charset="-128"/>
                <a:cs typeface="Arial" charset="0"/>
              </a:rPr>
              <a:t>Hur ser UF-företagen ut?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46550" y="1535113"/>
            <a:ext cx="3902075" cy="4525962"/>
          </a:xfrm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sv-SE" sz="2800" b="1" dirty="0" smtClean="0">
                <a:latin typeface="+mj-lt"/>
              </a:rPr>
              <a:t>Läsåret 2011/2012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Ett UF-företag består i snitt av ca 3,2 elever och består till 53 procent av kvinnor.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55 % kvinnor har en VD-roll i UF-företagen.</a:t>
            </a:r>
          </a:p>
          <a:p>
            <a:pPr>
              <a:buFont typeface="Arial" pitchFamily="34" charset="0"/>
              <a:buChar char="•"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5F253-7058-4C8C-897D-9F69BF37B9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16" descr="SVD_20070205_4"/>
          <p:cNvPicPr>
            <a:picLocks noChangeAspect="1" noChangeArrowheads="1"/>
          </p:cNvPicPr>
          <p:nvPr/>
        </p:nvPicPr>
        <p:blipFill>
          <a:blip r:embed="rId3"/>
          <a:srcRect t="1114"/>
          <a:stretch>
            <a:fillRect/>
          </a:stretch>
        </p:blipFill>
        <p:spPr bwMode="auto">
          <a:xfrm>
            <a:off x="573088" y="1423988"/>
            <a:ext cx="3365500" cy="47783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612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0838" y="1693863"/>
            <a:ext cx="7886700" cy="452596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	8 av 10 elever har lärt sig mer om villkoren för företagande. Dessutom uppger eleverna att de fått: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ökad förmåga att fatta beslut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ökad samarbetsförmåga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ökat självförtroende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v-SE" sz="2000" dirty="0" smtClean="0">
                <a:latin typeface="Georgia" pitchFamily="18" charset="0"/>
                <a:cs typeface="Arial" pitchFamily="34" charset="0"/>
              </a:rPr>
              <a:t>ökad problemlösningsförmåga </a:t>
            </a:r>
            <a:r>
              <a:rPr lang="sv-SE" sz="2200" dirty="0" smtClean="0">
                <a:latin typeface="+mj-lt"/>
              </a:rPr>
              <a:t> </a:t>
            </a:r>
            <a:endParaRPr lang="sv-SE" dirty="0">
              <a:latin typeface="+mj-lt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F3C6D-3212-4433-A134-BB499FEDC6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2468" name="Title 1"/>
          <p:cNvSpPr txBox="1">
            <a:spLocks/>
          </p:cNvSpPr>
          <p:nvPr/>
        </p:nvSpPr>
        <p:spPr bwMode="auto">
          <a:xfrm>
            <a:off x="687388" y="355600"/>
            <a:ext cx="788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>
                <a:cs typeface="Arial" charset="0"/>
              </a:rPr>
              <a:t>Vad händer med eleverna?</a:t>
            </a:r>
            <a:endParaRPr lang="sv-SE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EBE573-75B1-4B7E-9940-07FE3253AC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24762" r="37560" b="4668"/>
          <a:stretch>
            <a:fillRect/>
          </a:stretch>
        </p:blipFill>
        <p:spPr bwMode="auto">
          <a:xfrm>
            <a:off x="247650" y="142875"/>
            <a:ext cx="672465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934075" y="1181100"/>
            <a:ext cx="1744663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dirty="0">
                <a:latin typeface="Arial" pitchFamily="34" charset="0"/>
                <a:ea typeface="ＭＳ Ｐゴシック"/>
                <a:cs typeface="ＭＳ Ｐゴシック"/>
              </a:rPr>
              <a:t>DN 2011-02-03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0119" t="14571" r="42857" b="24381"/>
          <a:stretch>
            <a:fillRect/>
          </a:stretch>
        </p:blipFill>
        <p:spPr bwMode="auto">
          <a:xfrm>
            <a:off x="6075363" y="2085975"/>
            <a:ext cx="2144712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0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31C6F-76B5-4BC6-9C48-464C8C4597C7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473700"/>
            <a:ext cx="10541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258597" y="326504"/>
            <a:ext cx="7686675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rgbClr val="093A80"/>
              </a:buClr>
              <a:buSzPct val="80000"/>
              <a:buFont typeface="Wingdings" pitchFamily="2" charset="2"/>
              <a:buNone/>
              <a:defRPr/>
            </a:pPr>
            <a:endParaRPr lang="sv-SE" sz="3600" dirty="0">
              <a:latin typeface="+mj-lt"/>
              <a:ea typeface="ＭＳ Ｐゴシック"/>
              <a:cs typeface="ＭＳ Ｐゴシック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endParaRPr lang="sv-SE" sz="20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r>
              <a:rPr lang="sv-SE" sz="2000" dirty="0" smtClean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Rapporten </a:t>
            </a: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– En långtidsuppföljning av UF-företagares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entreprenöriella karriärer i Sverige 1990-2007 – är 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Utvärdering av långtidseffekterna av praktisk </a:t>
            </a:r>
            <a:r>
              <a:rPr lang="sv-SE" sz="2000" dirty="0" smtClean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övning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r>
              <a:rPr lang="sv-SE" sz="2000" smtClean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i </a:t>
            </a:r>
            <a:r>
              <a:rPr lang="sv-SE" sz="2000" dirty="0" smtClean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entreprenörskap </a:t>
            </a: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i unga år. </a:t>
            </a:r>
            <a:b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</a:br>
            <a:endParaRPr lang="sv-SE" sz="2000" dirty="0">
              <a:latin typeface="Georgia" pitchFamily="18" charset="0"/>
              <a:ea typeface="ＭＳ Ｐゴシック" pitchFamily="-65" charset="-128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Författaren Karl Wennberg, doktor vid Handelshögskolan i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Stockholm, har genomfört rapporten genom att samköra Ung</a:t>
            </a:r>
          </a:p>
          <a:p>
            <a:pPr marL="449263" lvl="1" indent="7938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Företagsamhets anonyma register med Statistiska Centralbyråns register om personers arbetsmarknadsaktiviteter och företagande.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endParaRPr lang="sv-SE" sz="2000" dirty="0">
              <a:latin typeface="Georgia" pitchFamily="18" charset="0"/>
              <a:ea typeface="ＭＳ Ｐゴシック" pitchFamily="-65" charset="-128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Underlaget till rapporten utgörs av en databas innehållande</a:t>
            </a:r>
          </a:p>
          <a:p>
            <a:pPr marL="449263" lvl="1" indent="7938" eaLnBrk="0" hangingPunct="0">
              <a:spcBef>
                <a:spcPct val="20000"/>
              </a:spcBef>
              <a:buClr>
                <a:srgbClr val="093A80"/>
              </a:buClr>
              <a:buSzPct val="80000"/>
              <a:defRPr/>
            </a:pP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samtliga 166 606 personer som drivit ett UF-företag någon gång under sin gymnasietid 1980-2007, samt samtliga företag drivna av dessa under perioden 1990-2007.</a:t>
            </a:r>
          </a:p>
        </p:txBody>
      </p:sp>
      <p:sp>
        <p:nvSpPr>
          <p:cNvPr id="64517" name="Title 1"/>
          <p:cNvSpPr txBox="1">
            <a:spLocks/>
          </p:cNvSpPr>
          <p:nvPr/>
        </p:nvSpPr>
        <p:spPr bwMode="auto">
          <a:xfrm>
            <a:off x="687388" y="355600"/>
            <a:ext cx="788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>
                <a:cs typeface="Arial" charset="0"/>
              </a:rPr>
              <a:t>Övning ger färdighet!</a:t>
            </a:r>
            <a:endParaRPr lang="sv-SE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7847D-8287-4752-9E49-EB15FA54421D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473700"/>
            <a:ext cx="10541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695325" y="327025"/>
            <a:ext cx="7686675" cy="5249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rgbClr val="093A80"/>
              </a:buClr>
              <a:buSzPct val="80000"/>
              <a:buFont typeface="Wingdings" pitchFamily="2" charset="2"/>
              <a:buNone/>
              <a:defRPr/>
            </a:pPr>
            <a:endParaRPr lang="sv-SE" sz="3600" dirty="0">
              <a:latin typeface="+mj-lt"/>
              <a:ea typeface="ＭＳ Ｐゴシック"/>
              <a:cs typeface="ＭＳ Ｐゴシック"/>
            </a:endParaRPr>
          </a:p>
          <a:p>
            <a:pPr>
              <a:defRPr/>
            </a:pPr>
            <a:endParaRPr lang="sv-SE" sz="3600" dirty="0">
              <a:latin typeface="Arial" pitchFamily="34" charset="0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Jämförelserna visar att det är 20 procents större sannolikhet att före detta UF-företagare startar företag under den tidiga delen av sin karriär jämfört med befolkningen i övrigt. </a:t>
            </a:r>
          </a:p>
          <a:p>
            <a:pPr>
              <a:defRPr/>
            </a:pPr>
            <a:endParaRPr lang="sv-SE" sz="2000" dirty="0">
              <a:latin typeface="Georgia" pitchFamily="18" charset="0"/>
              <a:ea typeface="ＭＳ Ｐゴシック" pitchFamily="-65" charset="-128"/>
              <a:cs typeface="Arial" pitchFamily="34" charset="0"/>
            </a:endParaRPr>
          </a:p>
          <a:p>
            <a:pPr>
              <a:defRPr/>
            </a:pP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Skillnaderna är än större vad gäller de mer ambitiösa formerna av företagsstarter – de som sker i aktiebolagsform. </a:t>
            </a:r>
          </a:p>
          <a:p>
            <a:pPr>
              <a:defRPr/>
            </a:pPr>
            <a:endParaRPr lang="sv-SE" sz="2000" dirty="0">
              <a:latin typeface="Georgia" pitchFamily="18" charset="0"/>
              <a:ea typeface="ＭＳ Ｐゴシック" pitchFamily="-65" charset="-128"/>
              <a:cs typeface="Arial" pitchFamily="34" charset="0"/>
            </a:endParaRPr>
          </a:p>
          <a:p>
            <a:pPr>
              <a:defRPr/>
            </a:pPr>
            <a:r>
              <a:rPr lang="sv-SE" sz="2000" dirty="0">
                <a:latin typeface="Georgia" pitchFamily="18" charset="0"/>
                <a:ea typeface="ＭＳ Ｐゴシック" pitchFamily="-65" charset="-128"/>
                <a:cs typeface="Arial" pitchFamily="34" charset="0"/>
              </a:rPr>
              <a:t>När det gäller att starta företag som aktiebolag är sannolikheten 60 procent större för manliga före detta UF-företagare respektive 80 procent för kvinnliga jämfört med män respektive kvinnor utan UF-bakgrund. 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93A80"/>
              </a:buClr>
              <a:buSzPct val="80000"/>
              <a:buFont typeface="Wingdings" pitchFamily="2" charset="2"/>
              <a:buNone/>
              <a:defRPr/>
            </a:pPr>
            <a:endParaRPr lang="sv-SE" sz="3600" dirty="0"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65541" name="Title 1"/>
          <p:cNvSpPr txBox="1">
            <a:spLocks/>
          </p:cNvSpPr>
          <p:nvPr/>
        </p:nvSpPr>
        <p:spPr bwMode="auto">
          <a:xfrm>
            <a:off x="687388" y="355600"/>
            <a:ext cx="788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>
                <a:cs typeface="Arial" charset="0"/>
              </a:rPr>
              <a:t>Övning ger färdighet!</a:t>
            </a:r>
            <a:endParaRPr lang="sv-SE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B8F55-6E0C-41F6-8FDD-D05AB3B220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7347" name="Bildobjekt 3" descr="organisationen_screen_FINAL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3588"/>
            <a:ext cx="889317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itle 1"/>
          <p:cNvSpPr txBox="1">
            <a:spLocks/>
          </p:cNvSpPr>
          <p:nvPr/>
        </p:nvSpPr>
        <p:spPr bwMode="auto">
          <a:xfrm>
            <a:off x="687388" y="355600"/>
            <a:ext cx="788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>
                <a:cs typeface="Arial" charset="0"/>
              </a:rPr>
              <a:t>Tre koncept och ett alumninätverk</a:t>
            </a:r>
            <a:endParaRPr lang="sv-SE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kshop intro kon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F 2010 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23412"/>
    </a:accent1>
    <a:accent2>
      <a:srgbClr val="AF1685"/>
    </a:accent2>
    <a:accent3>
      <a:srgbClr val="B7BF10"/>
    </a:accent3>
    <a:accent4>
      <a:srgbClr val="ED8B00"/>
    </a:accent4>
    <a:accent5>
      <a:srgbClr val="006BA6"/>
    </a:accent5>
    <a:accent6>
      <a:srgbClr val="808080"/>
    </a:accent6>
    <a:hlink>
      <a:srgbClr val="006BA6"/>
    </a:hlink>
    <a:folHlink>
      <a:srgbClr val="AF1685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workshop intro konf</Template>
  <TotalTime>10</TotalTime>
  <Words>203</Words>
  <Application>Microsoft Office PowerPoint</Application>
  <PresentationFormat>Bildspel på skärmen (4:3)</PresentationFormat>
  <Paragraphs>64</Paragraphs>
  <Slides>9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1" baseType="lpstr">
      <vt:lpstr>workshop intro konf</vt:lpstr>
      <vt:lpstr>Image</vt:lpstr>
      <vt:lpstr>PowerPoint-presentation</vt:lpstr>
      <vt:lpstr>PowerPoint-presentation</vt:lpstr>
      <vt:lpstr>PowerPoint-presentation</vt:lpstr>
      <vt:lpstr>Hur ser UF-företagen ut?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Svenskt Naringsliv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Nson, Engelbäck</dc:creator>
  <cp:lastModifiedBy>packard bell</cp:lastModifiedBy>
  <cp:revision>5</cp:revision>
  <dcterms:created xsi:type="dcterms:W3CDTF">2012-08-30T10:30:48Z</dcterms:created>
  <dcterms:modified xsi:type="dcterms:W3CDTF">2012-09-07T09:25:48Z</dcterms:modified>
</cp:coreProperties>
</file>